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2" r:id="rId6"/>
    <p:sldId id="265" r:id="rId7"/>
    <p:sldId id="267" r:id="rId8"/>
    <p:sldId id="268" r:id="rId9"/>
    <p:sldId id="269" r:id="rId10"/>
    <p:sldId id="270" r:id="rId11"/>
    <p:sldId id="271" r:id="rId12"/>
    <p:sldId id="274" r:id="rId13"/>
    <p:sldId id="275" r:id="rId14"/>
    <p:sldId id="272" r:id="rId15"/>
    <p:sldId id="277" r:id="rId16"/>
    <p:sldId id="264" r:id="rId17"/>
  </p:sldIdLst>
  <p:sldSz cx="18288000" cy="10287000"/>
  <p:notesSz cx="6858000" cy="9144000"/>
  <p:embeddedFontLst>
    <p:embeddedFont>
      <p:font typeface="Pretendard Bold" panose="020B0600000101010101" charset="-127"/>
      <p:bold r:id="rId19"/>
    </p:embeddedFont>
    <p:embeddedFont>
      <p:font typeface="Pretendard Regular" panose="020B0600000101010101" charset="-127"/>
      <p:regular r:id="rId20"/>
    </p:embeddedFont>
    <p:embeddedFont>
      <p:font typeface="Pretendard SemiBold" panose="02000703000000020004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프리젠테이션 5 Medium" pitchFamily="2" charset="-127"/>
      <p:regular r:id="rId24"/>
    </p:embeddedFont>
    <p:embeddedFont>
      <p:font typeface="프리젠테이션 6 SemiBold" pitchFamily="2" charset="-127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1B"/>
    <a:srgbClr val="74EFA4"/>
    <a:srgbClr val="353535"/>
    <a:srgbClr val="6EDD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88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3FE97-B5EF-4867-9328-A6092FBA0DC1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BB6E1-7F0F-4BD3-9A81-03CD42C223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78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B6E1-7F0F-4BD3-9A81-03CD42C2237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15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DAB6A-1199-F98E-D634-687BA4E03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9E3B51-3AD4-3FA4-BCA4-8F7B5C7E5B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199B6F-10BD-DCF1-BB5A-DB5BE6F94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7CD6AF-F256-6F95-1429-17B26FC97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B6E1-7F0F-4BD3-9A81-03CD42C2237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285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728E7-352A-7B15-6054-3159BEBA5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BB932E-7085-98BD-DC54-60D5945A9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4F8853-AA9E-F4BE-36E7-0D4B0E5B1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35A5FE-F97C-F650-654B-2A29E5A5EF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B6E1-7F0F-4BD3-9A81-03CD42C2237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E3BB-00A7-BFF1-2E88-4AE642C04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1324CA-11DD-C02B-3D50-935BBFFFF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D45845-AA5D-EC6C-CBBF-200C88301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EA6206-D33B-2B3A-BD38-2B4FD96A6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B6E1-7F0F-4BD3-9A81-03CD42C2237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647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14D89-9CAA-A5F2-70C8-334C2AD71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9FEC77-20C6-85AB-FC81-D71A569521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C08BFC-6237-94C0-94BC-6C96A6BBF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8FBDBD-39A0-F9BB-D77B-2EC3277B2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B6E1-7F0F-4BD3-9A81-03CD42C2237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441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DC902-6353-F1DC-4F02-2CC9FF708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71B0F4-2C32-DD64-566A-3B4BFEECF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029C4-EA27-4469-7F1E-87F1322CB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4A6A68-16BB-6182-0134-BA0C400085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B6E1-7F0F-4BD3-9A81-03CD42C2237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074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194F7-6BEA-258E-9B7C-707B98023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FCBB4D-0636-8E9A-DE73-731296CE0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636554-DB7C-4B9F-C8E2-04F953970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D4F6E1-8671-F5E5-79D9-94F300EB4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B6E1-7F0F-4BD3-9A81-03CD42C2237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98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1A47D-ACE4-1D2D-7B10-4D97D3101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787C1D-7D24-BBF6-109B-F3BE72059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CF3065-BA70-2A69-C63C-0A78A6D0B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C0B893-D530-8C41-93B2-DF52969AF1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B6E1-7F0F-4BD3-9A81-03CD42C2237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262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5753100"/>
            <a:ext cx="4927600" cy="749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72300" y="5854700"/>
            <a:ext cx="4356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1B1B1B"/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sz="3000" b="0" i="0" u="none" strike="noStrike" dirty="0">
                <a:solidFill>
                  <a:srgbClr val="1B1B1B"/>
                </a:solidFill>
                <a:latin typeface="프리젠테이션 6 SemiBold" pitchFamily="2" charset="-127"/>
                <a:ea typeface="프리젠테이션 6 SemiBold" pitchFamily="2" charset="-127"/>
              </a:rPr>
              <a:t>조</a:t>
            </a:r>
            <a:r>
              <a:rPr lang="en-US" sz="3000" b="0" i="0" u="none" strike="noStrike" dirty="0">
                <a:solidFill>
                  <a:srgbClr val="1B1B1B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3000" b="0" i="0" u="none" strike="noStrike" dirty="0">
                <a:solidFill>
                  <a:srgbClr val="1B1B1B"/>
                </a:solidFill>
                <a:latin typeface="프리젠테이션 6 SemiBold" pitchFamily="2" charset="-127"/>
                <a:ea typeface="프리젠테이션 6 SemiBold" pitchFamily="2" charset="-127"/>
              </a:rPr>
              <a:t>스켈레톤</a:t>
            </a:r>
            <a:endParaRPr lang="ko-KR" sz="3000" b="0" i="0" u="none" strike="noStrike" dirty="0">
              <a:solidFill>
                <a:srgbClr val="1B1B1B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445000" y="3759200"/>
            <a:ext cx="93980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FFFFFF"/>
                </a:solidFill>
                <a:latin typeface="Pretendard Regular"/>
              </a:rPr>
              <a:t>LX </a:t>
            </a:r>
            <a:r>
              <a:rPr lang="ko-KR" sz="3600" b="0" i="0" u="none" strike="noStrike" dirty="0">
                <a:solidFill>
                  <a:srgbClr val="FFFFFF"/>
                </a:solidFill>
                <a:ea typeface="Pretendard Regular"/>
              </a:rPr>
              <a:t>공간정보</a:t>
            </a:r>
            <a:r>
              <a:rPr lang="en-US" sz="36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0" i="0" u="none" strike="noStrike" dirty="0">
                <a:solidFill>
                  <a:srgbClr val="FFFFFF"/>
                </a:solidFill>
                <a:ea typeface="Pretendard Regular"/>
              </a:rPr>
              <a:t>아카데미</a:t>
            </a:r>
            <a:r>
              <a:rPr lang="en-US" sz="3600" b="0" i="0" u="none" strike="noStrike" dirty="0">
                <a:solidFill>
                  <a:srgbClr val="FFFFFF"/>
                </a:solidFill>
                <a:latin typeface="Pretendard Regular"/>
              </a:rPr>
              <a:t> 12</a:t>
            </a:r>
            <a:r>
              <a:rPr lang="ko-KR" sz="3600" b="0" i="0" u="none" strike="noStrike" dirty="0">
                <a:solidFill>
                  <a:srgbClr val="FFFFFF"/>
                </a:solidFill>
                <a:ea typeface="Pretendard Regular"/>
              </a:rPr>
              <a:t>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7100" y="4114800"/>
            <a:ext cx="164211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100" dirty="0">
                <a:solidFill>
                  <a:srgbClr val="FFFFFF"/>
                </a:solidFill>
                <a:latin typeface="Pretendard Bold"/>
              </a:rPr>
              <a:t>Java &amp; SQL </a:t>
            </a:r>
            <a:r>
              <a:rPr lang="ko-KR" sz="9000" b="0" i="0" u="none" strike="noStrike" spc="-100" dirty="0">
                <a:solidFill>
                  <a:srgbClr val="FFFFFF"/>
                </a:solidFill>
                <a:ea typeface="Pretendard Bold"/>
              </a:rPr>
              <a:t>프로젝트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6781800"/>
            <a:ext cx="16281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고영준</a:t>
            </a:r>
            <a:r>
              <a:rPr lang="en-US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sz="3000" b="0" i="0" u="none" strike="noStrike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김준하</a:t>
            </a:r>
            <a:r>
              <a:rPr lang="en-US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박민호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9600" y="457200"/>
            <a:ext cx="327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조</a:t>
            </a: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스켈레톤</a:t>
            </a:r>
            <a:endParaRPr lang="ko-KR" sz="22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049500" y="4826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Team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C426E-21FD-D7CB-1AB1-3CDBD8EF1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B1603F-8632-275A-B10E-B448686B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59A56E-FB0D-3F46-7425-F43629829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0499616-0F14-0A59-FFAD-E3FB0D2F1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618F2E5-283B-A64F-9488-095045C53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D6DF6CA6-66E9-D1B6-AD41-2A0B437F0924}"/>
              </a:ext>
            </a:extLst>
          </p:cNvPr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1AC7B88-1B42-8B16-EC1D-7918FDC83B4A}"/>
              </a:ext>
            </a:extLst>
          </p:cNvPr>
          <p:cNvSpPr txBox="1"/>
          <p:nvPr/>
        </p:nvSpPr>
        <p:spPr>
          <a:xfrm>
            <a:off x="6388100" y="1612900"/>
            <a:ext cx="5511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개발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원칙</a:t>
            </a:r>
            <a:endParaRPr lang="ko-KR" sz="7200" b="0" i="0" u="none" strike="noStrike" spc="-100" dirty="0">
              <a:solidFill>
                <a:srgbClr val="70E89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FC6E34E-3C62-BA10-F6CB-D1BEBB21C0E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2CB4F30-6422-791F-79B8-7DDC462070D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A99B6E7-F2F9-4581-EE90-3004DE604E4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E6084FF1-43F3-32BE-93C9-32823234F65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BE16999-8BF6-67F7-522E-60C28EB863BE}"/>
              </a:ext>
            </a:extLst>
          </p:cNvPr>
          <p:cNvSpPr txBox="1"/>
          <p:nvPr/>
        </p:nvSpPr>
        <p:spPr>
          <a:xfrm>
            <a:off x="1297214" y="5673281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2. 일관된 코딩 컨벤션: </a:t>
            </a:r>
            <a:r>
              <a:rPr lang="ko-KR" altLang="en-US" sz="3200" dirty="0" err="1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camelCase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 표기법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507774-FE14-E8FA-7E9D-2F353F501DCC}"/>
              </a:ext>
            </a:extLst>
          </p:cNvPr>
          <p:cNvSpPr txBox="1"/>
          <p:nvPr/>
        </p:nvSpPr>
        <p:spPr>
          <a:xfrm>
            <a:off x="1297214" y="714458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시스템 안정성 확보</a:t>
            </a:r>
            <a:r>
              <a:rPr lang="en-US" altLang="ko-KR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예외 처리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8B1A94-B624-0C79-C6D0-E649F513344B}"/>
              </a:ext>
            </a:extLst>
          </p:cNvPr>
          <p:cNvSpPr txBox="1"/>
          <p:nvPr/>
        </p:nvSpPr>
        <p:spPr>
          <a:xfrm>
            <a:off x="1282700" y="861588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4.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코드 간결화</a:t>
            </a:r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공통 기능 모듈화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09EA0A-884E-A8BE-3239-6A53D2B0F9AA}"/>
              </a:ext>
            </a:extLst>
          </p:cNvPr>
          <p:cNvSpPr/>
          <p:nvPr/>
        </p:nvSpPr>
        <p:spPr>
          <a:xfrm>
            <a:off x="7848600" y="3924300"/>
            <a:ext cx="9116786" cy="60452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89A385-D3F5-3D74-E943-3493270D1EAA}"/>
              </a:ext>
            </a:extLst>
          </p:cNvPr>
          <p:cNvSpPr txBox="1"/>
          <p:nvPr/>
        </p:nvSpPr>
        <p:spPr>
          <a:xfrm>
            <a:off x="1282700" y="420197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담당 기능에 따른 클래스 분리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FC2C4D-CE4C-0707-811C-B088582DCF30}"/>
              </a:ext>
            </a:extLst>
          </p:cNvPr>
          <p:cNvSpPr txBox="1"/>
          <p:nvPr/>
        </p:nvSpPr>
        <p:spPr>
          <a:xfrm>
            <a:off x="7958818" y="4338126"/>
            <a:ext cx="9144000" cy="394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2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주요 기능에 </a:t>
            </a:r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try-catch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구문을 적용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하여 프로그램의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비정상 종료를 최소화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하고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>
              <a:lnSpc>
                <a:spcPct val="132000"/>
              </a:lnSpc>
            </a:pPr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해당 오류에 대한 원인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을 화면에 출력</a:t>
            </a:r>
            <a:endParaRPr lang="en-US" altLang="ko-KR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>
              <a:lnSpc>
                <a:spcPct val="132000"/>
              </a:lnSpc>
            </a:pPr>
            <a:endParaRPr lang="en-US" altLang="ko-KR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>
              <a:lnSpc>
                <a:spcPct val="132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예외 발생 시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사용자 입장에서 오류 원인을 직관적으로 파악할 수 있도록 하여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>
              <a:lnSpc>
                <a:spcPct val="132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입력 실수나 시스템 문제 해결이 쉽게 이루어지도록 설계</a:t>
            </a:r>
            <a:endParaRPr lang="en-US" altLang="ko-KR" sz="2400" b="1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>
              <a:lnSpc>
                <a:spcPct val="132000"/>
              </a:lnSpc>
            </a:pPr>
            <a:endParaRPr lang="en-US" altLang="ko-KR" sz="2400" b="1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>
              <a:lnSpc>
                <a:spcPct val="132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en-US" altLang="ko-KR" sz="24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costom</a:t>
            </a:r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exception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을 정의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하여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오류 원인 추적을 더욱 용이하게 하고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>
              <a:lnSpc>
                <a:spcPct val="132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시스템의 안정성과 유지보수성을 높이고자 함</a:t>
            </a:r>
            <a:r>
              <a:rPr lang="en-US" altLang="ko-KR" sz="24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lang="en-US" altLang="ko-KR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7163AB7A-13E3-6C95-8AEC-1A67F831DD72}"/>
              </a:ext>
            </a:extLst>
          </p:cNvPr>
          <p:cNvSpPr txBox="1"/>
          <p:nvPr/>
        </p:nvSpPr>
        <p:spPr>
          <a:xfrm>
            <a:off x="609600" y="457200"/>
            <a:ext cx="327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조</a:t>
            </a: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스켈레톤</a:t>
            </a:r>
            <a:endParaRPr lang="ko-KR" sz="22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C200DA-7833-9A2C-B124-2D0289FA716E}"/>
              </a:ext>
            </a:extLst>
          </p:cNvPr>
          <p:cNvSpPr txBox="1"/>
          <p:nvPr/>
        </p:nvSpPr>
        <p:spPr>
          <a:xfrm>
            <a:off x="15049500" y="4826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Team Project</a:t>
            </a:r>
          </a:p>
        </p:txBody>
      </p:sp>
    </p:spTree>
    <p:extLst>
      <p:ext uri="{BB962C8B-B14F-4D97-AF65-F5344CB8AC3E}">
        <p14:creationId xmlns:p14="http://schemas.microsoft.com/office/powerpoint/2010/main" val="1794952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073E8-8837-3309-2232-DF1139F05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0B9FC7E-4881-C23B-068A-42EA6CE9C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0CF63DE-67C5-AFDC-9E5D-7FD092EDB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C7CA78D-A1CE-779B-8BCD-1FB481ED1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3A3867-6A77-5390-2227-B5788C61F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2ED53847-528A-726D-30FF-9EA7B4FA3D2A}"/>
              </a:ext>
            </a:extLst>
          </p:cNvPr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2FC06C2-8D12-9A97-C07A-9312EE4995DA}"/>
              </a:ext>
            </a:extLst>
          </p:cNvPr>
          <p:cNvSpPr txBox="1"/>
          <p:nvPr/>
        </p:nvSpPr>
        <p:spPr>
          <a:xfrm>
            <a:off x="6388100" y="1612900"/>
            <a:ext cx="5511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개발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원칙</a:t>
            </a:r>
            <a:endParaRPr lang="ko-KR" sz="7200" b="0" i="0" u="none" strike="noStrike" spc="-100" dirty="0">
              <a:solidFill>
                <a:srgbClr val="70E89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F134091-4D13-5F04-8509-9A773A8D179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D0DEC35-2FF6-0062-E962-C17D5A37E25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102D389-C683-DBB4-E674-F368331AE4E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BEF163F-0A52-6B5E-1275-A8FA0D73507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04D4F8-96C8-806F-EE7B-717611CCA662}"/>
              </a:ext>
            </a:extLst>
          </p:cNvPr>
          <p:cNvSpPr txBox="1"/>
          <p:nvPr/>
        </p:nvSpPr>
        <p:spPr>
          <a:xfrm>
            <a:off x="1297214" y="5673281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2. 일관된 코딩 컨벤션: </a:t>
            </a:r>
            <a:r>
              <a:rPr lang="ko-KR" altLang="en-US" sz="3200" dirty="0" err="1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camelCase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 표기법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F75373-5DE3-97CA-43CA-DBA600E5D523}"/>
              </a:ext>
            </a:extLst>
          </p:cNvPr>
          <p:cNvSpPr txBox="1"/>
          <p:nvPr/>
        </p:nvSpPr>
        <p:spPr>
          <a:xfrm>
            <a:off x="1297214" y="714458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시스템 안정성 확보</a:t>
            </a:r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예외 처리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78416-2D3C-1717-85E4-E405C4F12812}"/>
              </a:ext>
            </a:extLst>
          </p:cNvPr>
          <p:cNvSpPr txBox="1"/>
          <p:nvPr/>
        </p:nvSpPr>
        <p:spPr>
          <a:xfrm>
            <a:off x="1282700" y="861588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코드 간결화</a:t>
            </a:r>
            <a:r>
              <a:rPr lang="en-US" altLang="ko-KR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공통 기능 모듈화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5B3082-6E28-0D07-E5DF-4C3579ECC56C}"/>
              </a:ext>
            </a:extLst>
          </p:cNvPr>
          <p:cNvSpPr/>
          <p:nvPr/>
        </p:nvSpPr>
        <p:spPr>
          <a:xfrm>
            <a:off x="7848600" y="3924300"/>
            <a:ext cx="9116786" cy="60452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9E0F82-2669-71E0-BF96-7B3D298B44C2}"/>
              </a:ext>
            </a:extLst>
          </p:cNvPr>
          <p:cNvSpPr txBox="1"/>
          <p:nvPr/>
        </p:nvSpPr>
        <p:spPr>
          <a:xfrm>
            <a:off x="1282700" y="420197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담당 기능에 따른 클래스 분리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38AA1-7B4C-9F7B-61ED-C3A8BE75716F}"/>
              </a:ext>
            </a:extLst>
          </p:cNvPr>
          <p:cNvSpPr txBox="1"/>
          <p:nvPr/>
        </p:nvSpPr>
        <p:spPr>
          <a:xfrm>
            <a:off x="7958818" y="4338126"/>
            <a:ext cx="9144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전체적으로 </a:t>
            </a:r>
            <a:r>
              <a:rPr lang="ko-KR" alt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기능별 클래스를 분리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하고 </a:t>
            </a:r>
            <a:r>
              <a:rPr lang="ko-KR" alt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중복 코드를 </a:t>
            </a:r>
            <a:r>
              <a:rPr lang="ko-KR" altLang="en-US" sz="2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메서드화</a:t>
            </a:r>
            <a:r>
              <a:rPr lang="ko-KR" alt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함</a:t>
            </a:r>
            <a:r>
              <a:rPr lang="ko-KR" altLang="en-US" sz="20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으로써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lang="en-US" altLang="ko-KR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코드 가독성과 유지보수 </a:t>
            </a:r>
            <a:endParaRPr lang="en-US" altLang="ko-KR" sz="2000" dirty="0">
              <a:solidFill>
                <a:schemeClr val="accent2">
                  <a:lumMod val="40000"/>
                  <a:lumOff val="6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n-US" altLang="ko-KR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 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효율성을 높였음</a:t>
            </a:r>
            <a:endParaRPr lang="en-US" altLang="ko-KR" sz="2000" dirty="0">
              <a:solidFill>
                <a:schemeClr val="accent2">
                  <a:lumMod val="40000"/>
                  <a:lumOff val="6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출력 메시지 및 조건문 처리도 </a:t>
            </a:r>
            <a:r>
              <a:rPr lang="ko-KR" alt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하나의 패턴으로 구성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함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으로써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각 기능 메서드마다 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일관된 결과 처리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가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endParaRPr lang="en-US" altLang="ko-KR" sz="2000" dirty="0">
              <a:solidFill>
                <a:schemeClr val="accent2">
                  <a:lumMod val="40000"/>
                  <a:lumOff val="6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가능하도록 구성</a:t>
            </a:r>
            <a:endParaRPr lang="en-US" altLang="ko-KR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 ex) SQL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쿼리 실행 및 결과 리스트 생성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기능을 메서드화</a:t>
            </a:r>
            <a:endParaRPr lang="en-US" altLang="ko-KR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AF1C2D2-691D-3111-4966-13216E31B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6271675"/>
            <a:ext cx="5638800" cy="3630374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EF98585F-F560-27F8-2D55-3FC3FE0A2196}"/>
              </a:ext>
            </a:extLst>
          </p:cNvPr>
          <p:cNvSpPr txBox="1"/>
          <p:nvPr/>
        </p:nvSpPr>
        <p:spPr>
          <a:xfrm>
            <a:off x="609600" y="457200"/>
            <a:ext cx="327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조</a:t>
            </a: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스켈레톤</a:t>
            </a:r>
            <a:endParaRPr lang="ko-KR" sz="22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5CB3F9FC-D360-8B25-36DE-FE818266313C}"/>
              </a:ext>
            </a:extLst>
          </p:cNvPr>
          <p:cNvSpPr txBox="1"/>
          <p:nvPr/>
        </p:nvSpPr>
        <p:spPr>
          <a:xfrm>
            <a:off x="15049500" y="4826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Team Project</a:t>
            </a:r>
          </a:p>
        </p:txBody>
      </p:sp>
    </p:spTree>
    <p:extLst>
      <p:ext uri="{BB962C8B-B14F-4D97-AF65-F5344CB8AC3E}">
        <p14:creationId xmlns:p14="http://schemas.microsoft.com/office/powerpoint/2010/main" val="3093908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12ABA-7268-8936-93DB-D06E5832F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477936-EB24-E661-D76F-87BA63373CD0}"/>
              </a:ext>
            </a:extLst>
          </p:cNvPr>
          <p:cNvSpPr/>
          <p:nvPr/>
        </p:nvSpPr>
        <p:spPr>
          <a:xfrm>
            <a:off x="1328057" y="1282700"/>
            <a:ext cx="15631886" cy="86995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98D264A-B701-64F3-5E62-9F3C85057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DD8A534-1783-3559-FF69-3E05B1D23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24C512B-87FA-55FF-50E9-629F09482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140A0FE-CDEE-747F-AB3F-58A840CC3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E97DA0A8-8F5C-C59B-10A8-2D4A5D5A580C}"/>
              </a:ext>
            </a:extLst>
          </p:cNvPr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dirty="0">
                <a:solidFill>
                  <a:srgbClr val="1B1B1B"/>
                </a:solidFill>
                <a:latin typeface="Pretendard SemiBold"/>
              </a:rPr>
              <a:t>06</a:t>
            </a:r>
            <a:endParaRPr lang="en-US" sz="3000" b="0" i="0" u="none" strike="noStrike" dirty="0">
              <a:solidFill>
                <a:srgbClr val="1B1B1B"/>
              </a:solidFill>
              <a:latin typeface="Pretendard Semi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91B515D-EFD2-BE9F-4CA9-2F850FE357F4}"/>
              </a:ext>
            </a:extLst>
          </p:cNvPr>
          <p:cNvSpPr txBox="1"/>
          <p:nvPr/>
        </p:nvSpPr>
        <p:spPr>
          <a:xfrm>
            <a:off x="1447800" y="1314450"/>
            <a:ext cx="5524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프로그램 구조도</a:t>
            </a:r>
            <a:endParaRPr lang="ko-KR" sz="7200" b="0" i="0" u="none" strike="noStrike" spc="-100" dirty="0">
              <a:solidFill>
                <a:srgbClr val="70E89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7BAE0CF-5DA3-A66A-CBD4-05A1E691E89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7376398A-5221-078B-CBE5-7446B95046F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4BDE222E-193D-BD60-BEA0-4D478EDF589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90B76BD4-090E-BFD6-4562-CCCBAE6E9A5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6F9870-AB0C-9FED-1714-55711289F864}"/>
              </a:ext>
            </a:extLst>
          </p:cNvPr>
          <p:cNvSpPr/>
          <p:nvPr/>
        </p:nvSpPr>
        <p:spPr>
          <a:xfrm>
            <a:off x="7452628" y="1427840"/>
            <a:ext cx="3970800" cy="1155700"/>
          </a:xfrm>
          <a:prstGeom prst="rect">
            <a:avLst/>
          </a:prstGeom>
          <a:solidFill>
            <a:srgbClr val="1B1B1B"/>
          </a:solidFill>
          <a:ln>
            <a:solidFill>
              <a:srgbClr val="74EFA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atin typeface="프리젠테이션 6 SemiBold" pitchFamily="2" charset="-127"/>
                <a:ea typeface="프리젠테이션 6 SemiBold" pitchFamily="2" charset="-127"/>
              </a:rPr>
              <a:t>DBMain</a:t>
            </a:r>
            <a:endParaRPr lang="ko-KR" altLang="en-US" sz="28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67C48-E19F-6762-36E0-2C19DE9BC3BE}"/>
              </a:ext>
            </a:extLst>
          </p:cNvPr>
          <p:cNvSpPr/>
          <p:nvPr/>
        </p:nvSpPr>
        <p:spPr>
          <a:xfrm>
            <a:off x="7452628" y="3709583"/>
            <a:ext cx="3970800" cy="1155701"/>
          </a:xfrm>
          <a:prstGeom prst="rect">
            <a:avLst/>
          </a:prstGeom>
          <a:solidFill>
            <a:srgbClr val="1B1B1B"/>
          </a:solidFill>
          <a:ln>
            <a:solidFill>
              <a:srgbClr val="74EFA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atin typeface="프리젠테이션 6 SemiBold" pitchFamily="2" charset="-127"/>
                <a:ea typeface="프리젠테이션 6 SemiBold" pitchFamily="2" charset="-127"/>
              </a:rPr>
              <a:t>MenuController</a:t>
            </a:r>
            <a:endParaRPr lang="en-US" altLang="ko-KR" sz="28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pPr algn="ctr"/>
            <a:r>
              <a:rPr lang="en-US" altLang="ko-KR" sz="1600" dirty="0">
                <a:latin typeface="프리젠테이션 5 Medium" pitchFamily="2" charset="-127"/>
                <a:ea typeface="프리젠테이션 5 Medium" pitchFamily="2" charset="-127"/>
              </a:rPr>
              <a:t>run();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347D02-7421-FBCB-766F-392F732DD3D9}"/>
              </a:ext>
            </a:extLst>
          </p:cNvPr>
          <p:cNvSpPr/>
          <p:nvPr/>
        </p:nvSpPr>
        <p:spPr>
          <a:xfrm>
            <a:off x="12546239" y="3709583"/>
            <a:ext cx="3038022" cy="1461583"/>
          </a:xfrm>
          <a:prstGeom prst="rect">
            <a:avLst/>
          </a:prstGeom>
          <a:solidFill>
            <a:srgbClr val="1B1B1B"/>
          </a:solidFill>
          <a:ln>
            <a:solidFill>
              <a:srgbClr val="74EFA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atin typeface="프리젠테이션 6 SemiBold" pitchFamily="2" charset="-127"/>
                <a:ea typeface="프리젠테이션 6 SemiBold" pitchFamily="2" charset="-127"/>
              </a:rPr>
              <a:t>DBController</a:t>
            </a:r>
            <a:endParaRPr lang="en-US" altLang="ko-KR" sz="28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pPr algn="ctr">
              <a:lnSpc>
                <a:spcPct val="114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DBController</a:t>
            </a:r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();</a:t>
            </a:r>
          </a:p>
          <a:p>
            <a:pPr algn="ctr">
              <a:lnSpc>
                <a:spcPct val="114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close();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73AF03F-4677-EEB7-9BF1-188767DFBDB8}"/>
              </a:ext>
            </a:extLst>
          </p:cNvPr>
          <p:cNvSpPr/>
          <p:nvPr/>
        </p:nvSpPr>
        <p:spPr>
          <a:xfrm>
            <a:off x="2819400" y="6438900"/>
            <a:ext cx="3038022" cy="1155701"/>
          </a:xfrm>
          <a:prstGeom prst="rect">
            <a:avLst/>
          </a:prstGeom>
          <a:solidFill>
            <a:srgbClr val="1B1B1B"/>
          </a:solidFill>
          <a:ln>
            <a:solidFill>
              <a:srgbClr val="74EFA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atin typeface="프리젠테이션 6 SemiBold" pitchFamily="2" charset="-127"/>
                <a:ea typeface="프리젠테이션 6 SemiBold" pitchFamily="2" charset="-127"/>
              </a:rPr>
              <a:t>CreateList</a:t>
            </a:r>
            <a:endParaRPr lang="en-US" altLang="ko-KR" sz="28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pPr algn="ctr">
              <a:lnSpc>
                <a:spcPct val="114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excuteQueryE</a:t>
            </a:r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();</a:t>
            </a:r>
          </a:p>
          <a:p>
            <a:pPr algn="ctr">
              <a:lnSpc>
                <a:spcPct val="114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excuteQueryS</a:t>
            </a:r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();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94B788-B652-606E-8FF2-5E9C5D42F822}"/>
              </a:ext>
            </a:extLst>
          </p:cNvPr>
          <p:cNvSpPr/>
          <p:nvPr/>
        </p:nvSpPr>
        <p:spPr>
          <a:xfrm>
            <a:off x="7458760" y="6438900"/>
            <a:ext cx="3969204" cy="2959101"/>
          </a:xfrm>
          <a:prstGeom prst="rect">
            <a:avLst/>
          </a:prstGeom>
          <a:solidFill>
            <a:srgbClr val="1B1B1B"/>
          </a:solidFill>
          <a:ln>
            <a:solidFill>
              <a:srgbClr val="74EFA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atin typeface="프리젠테이션 6 SemiBold" pitchFamily="2" charset="-127"/>
                <a:ea typeface="프리젠테이션 6 SemiBold" pitchFamily="2" charset="-127"/>
              </a:rPr>
              <a:t>DBMethod</a:t>
            </a:r>
            <a:endParaRPr lang="en-US" altLang="ko-KR" sz="28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pPr algn="ctr">
              <a:lnSpc>
                <a:spcPct val="114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findEmpInfoByEmpName</a:t>
            </a:r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();</a:t>
            </a:r>
          </a:p>
          <a:p>
            <a:pPr algn="ctr">
              <a:lnSpc>
                <a:spcPct val="114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findEmpInfoByHireYear</a:t>
            </a:r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();</a:t>
            </a:r>
          </a:p>
          <a:p>
            <a:pPr algn="ctr">
              <a:lnSpc>
                <a:spcPct val="114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findEmpInfoByDepId</a:t>
            </a:r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();</a:t>
            </a:r>
          </a:p>
          <a:p>
            <a:pPr algn="ctr">
              <a:lnSpc>
                <a:spcPct val="114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findEmpInfoByJobId</a:t>
            </a:r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();</a:t>
            </a:r>
          </a:p>
          <a:p>
            <a:pPr algn="ctr">
              <a:lnSpc>
                <a:spcPct val="114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findEmpInfoByCity</a:t>
            </a:r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();</a:t>
            </a:r>
          </a:p>
          <a:p>
            <a:pPr algn="ctr">
              <a:lnSpc>
                <a:spcPct val="114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getEmpSummaryData</a:t>
            </a:r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();</a:t>
            </a:r>
          </a:p>
          <a:p>
            <a:pPr algn="ctr">
              <a:lnSpc>
                <a:spcPct val="114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findEmpInfoByManagerLastName</a:t>
            </a:r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();</a:t>
            </a:r>
          </a:p>
          <a:p>
            <a:pPr algn="ctr">
              <a:lnSpc>
                <a:spcPct val="114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findEmpInfoByCountryName</a:t>
            </a:r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();</a:t>
            </a:r>
            <a:endParaRPr lang="ko-KR" altLang="en-US" sz="16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FA40D-5966-D465-4319-19C3BD04BB25}"/>
              </a:ext>
            </a:extLst>
          </p:cNvPr>
          <p:cNvSpPr/>
          <p:nvPr/>
        </p:nvSpPr>
        <p:spPr>
          <a:xfrm>
            <a:off x="12546239" y="6438900"/>
            <a:ext cx="3038022" cy="1155701"/>
          </a:xfrm>
          <a:prstGeom prst="rect">
            <a:avLst/>
          </a:prstGeom>
          <a:solidFill>
            <a:srgbClr val="1B1B1B"/>
          </a:solidFill>
          <a:ln>
            <a:solidFill>
              <a:srgbClr val="74EFA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atin typeface="프리젠테이션 6 SemiBold" pitchFamily="2" charset="-127"/>
                <a:ea typeface="프리젠테이션 6 SemiBold" pitchFamily="2" charset="-127"/>
              </a:rPr>
              <a:t>DBConfig</a:t>
            </a:r>
            <a:endParaRPr lang="en-US" altLang="ko-KR" sz="28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set();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283E3C-2AAA-8633-2D97-7D85E3542D79}"/>
              </a:ext>
            </a:extLst>
          </p:cNvPr>
          <p:cNvSpPr txBox="1"/>
          <p:nvPr/>
        </p:nvSpPr>
        <p:spPr>
          <a:xfrm>
            <a:off x="9570536" y="2887665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-run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메서드 실행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21446A6-E914-773A-8E5C-A81FCF25C08F}"/>
              </a:ext>
            </a:extLst>
          </p:cNvPr>
          <p:cNvSpPr/>
          <p:nvPr/>
        </p:nvSpPr>
        <p:spPr>
          <a:xfrm>
            <a:off x="2809875" y="4526645"/>
            <a:ext cx="3038022" cy="1155701"/>
          </a:xfrm>
          <a:prstGeom prst="rect">
            <a:avLst/>
          </a:prstGeom>
          <a:solidFill>
            <a:srgbClr val="1B1B1B"/>
          </a:solidFill>
          <a:ln>
            <a:solidFill>
              <a:srgbClr val="74EFA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atin typeface="프리젠테이션 6 SemiBold" pitchFamily="2" charset="-127"/>
                <a:ea typeface="프리젠테이션 6 SemiBold" pitchFamily="2" charset="-127"/>
              </a:rPr>
              <a:t>EmpInfo</a:t>
            </a:r>
            <a:endParaRPr lang="ko-KR" altLang="en-US" sz="28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7647316-2CD0-C707-4A01-94DC3D877C4B}"/>
              </a:ext>
            </a:extLst>
          </p:cNvPr>
          <p:cNvSpPr/>
          <p:nvPr/>
        </p:nvSpPr>
        <p:spPr>
          <a:xfrm>
            <a:off x="2809875" y="8401732"/>
            <a:ext cx="3038022" cy="1155701"/>
          </a:xfrm>
          <a:prstGeom prst="rect">
            <a:avLst/>
          </a:prstGeom>
          <a:solidFill>
            <a:srgbClr val="1B1B1B"/>
          </a:solidFill>
          <a:ln>
            <a:solidFill>
              <a:srgbClr val="74EFA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atin typeface="프리젠테이션 6 SemiBold" pitchFamily="2" charset="-127"/>
                <a:ea typeface="프리젠테이션 6 SemiBold" pitchFamily="2" charset="-127"/>
              </a:rPr>
              <a:t>SummaryData</a:t>
            </a:r>
            <a:endParaRPr lang="ko-KR" altLang="en-US" sz="28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8C5EDB5F-CE2A-67B6-E203-9FEAD81017DC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9438028" y="2583540"/>
            <a:ext cx="0" cy="1126043"/>
          </a:xfrm>
          <a:prstGeom prst="line">
            <a:avLst/>
          </a:prstGeom>
          <a:ln w="19050">
            <a:solidFill>
              <a:srgbClr val="74EF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17E0581-5ED5-223C-8E80-41B3FF900483}"/>
              </a:ext>
            </a:extLst>
          </p:cNvPr>
          <p:cNvCxnSpPr>
            <a:stCxn id="12" idx="3"/>
          </p:cNvCxnSpPr>
          <p:nvPr/>
        </p:nvCxnSpPr>
        <p:spPr>
          <a:xfrm flipV="1">
            <a:off x="11423428" y="4287433"/>
            <a:ext cx="1122811" cy="1"/>
          </a:xfrm>
          <a:prstGeom prst="line">
            <a:avLst/>
          </a:prstGeom>
          <a:ln w="19050">
            <a:solidFill>
              <a:srgbClr val="74EF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36D1F2C-3FB7-7986-22EA-CF0886EDBC65}"/>
              </a:ext>
            </a:extLst>
          </p:cNvPr>
          <p:cNvCxnSpPr>
            <a:stCxn id="12" idx="2"/>
            <a:endCxn id="22" idx="0"/>
          </p:cNvCxnSpPr>
          <p:nvPr/>
        </p:nvCxnSpPr>
        <p:spPr>
          <a:xfrm>
            <a:off x="9438028" y="4865284"/>
            <a:ext cx="5334" cy="1573616"/>
          </a:xfrm>
          <a:prstGeom prst="line">
            <a:avLst/>
          </a:prstGeom>
          <a:ln w="19050">
            <a:solidFill>
              <a:srgbClr val="74EF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E51B5598-475C-4060-AE06-2B4EA8882362}"/>
              </a:ext>
            </a:extLst>
          </p:cNvPr>
          <p:cNvCxnSpPr/>
          <p:nvPr/>
        </p:nvCxnSpPr>
        <p:spPr>
          <a:xfrm>
            <a:off x="5857422" y="7016750"/>
            <a:ext cx="1595206" cy="0"/>
          </a:xfrm>
          <a:prstGeom prst="line">
            <a:avLst/>
          </a:prstGeom>
          <a:ln w="19050">
            <a:solidFill>
              <a:srgbClr val="74EF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816C4EA8-459F-4217-E0B7-541BD197635A}"/>
              </a:ext>
            </a:extLst>
          </p:cNvPr>
          <p:cNvCxnSpPr>
            <a:stCxn id="80" idx="2"/>
            <a:endCxn id="21" idx="0"/>
          </p:cNvCxnSpPr>
          <p:nvPr/>
        </p:nvCxnSpPr>
        <p:spPr>
          <a:xfrm>
            <a:off x="4328886" y="5682346"/>
            <a:ext cx="9525" cy="756554"/>
          </a:xfrm>
          <a:prstGeom prst="line">
            <a:avLst/>
          </a:prstGeom>
          <a:ln w="19050">
            <a:solidFill>
              <a:srgbClr val="74EF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9C15D3F-3051-1220-64FB-BB5763D8C69B}"/>
              </a:ext>
            </a:extLst>
          </p:cNvPr>
          <p:cNvCxnSpPr>
            <a:stCxn id="21" idx="2"/>
            <a:endCxn id="81" idx="0"/>
          </p:cNvCxnSpPr>
          <p:nvPr/>
        </p:nvCxnSpPr>
        <p:spPr>
          <a:xfrm flipH="1">
            <a:off x="4328886" y="7594601"/>
            <a:ext cx="9525" cy="807131"/>
          </a:xfrm>
          <a:prstGeom prst="line">
            <a:avLst/>
          </a:prstGeom>
          <a:ln w="19050">
            <a:solidFill>
              <a:srgbClr val="74EF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8A71A9E7-63F4-0F20-103D-26DE4CE25518}"/>
              </a:ext>
            </a:extLst>
          </p:cNvPr>
          <p:cNvCxnSpPr>
            <a:stCxn id="23" idx="1"/>
          </p:cNvCxnSpPr>
          <p:nvPr/>
        </p:nvCxnSpPr>
        <p:spPr>
          <a:xfrm flipH="1" flipV="1">
            <a:off x="11423428" y="7016750"/>
            <a:ext cx="1122811" cy="1"/>
          </a:xfrm>
          <a:prstGeom prst="line">
            <a:avLst/>
          </a:prstGeom>
          <a:ln w="19050">
            <a:solidFill>
              <a:srgbClr val="74EF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0DFD3A15-B1E7-5D84-9BFE-42C862F7A4B5}"/>
              </a:ext>
            </a:extLst>
          </p:cNvPr>
          <p:cNvCxnSpPr>
            <a:stCxn id="23" idx="0"/>
            <a:endCxn id="15" idx="2"/>
          </p:cNvCxnSpPr>
          <p:nvPr/>
        </p:nvCxnSpPr>
        <p:spPr>
          <a:xfrm flipV="1">
            <a:off x="14065250" y="5171166"/>
            <a:ext cx="0" cy="1267734"/>
          </a:xfrm>
          <a:prstGeom prst="line">
            <a:avLst/>
          </a:prstGeom>
          <a:ln w="19050">
            <a:solidFill>
              <a:srgbClr val="74EF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13A1255B-84E8-8866-1E0E-4AE06044FE10}"/>
              </a:ext>
            </a:extLst>
          </p:cNvPr>
          <p:cNvSpPr txBox="1"/>
          <p:nvPr/>
        </p:nvSpPr>
        <p:spPr>
          <a:xfrm>
            <a:off x="11475391" y="4317790"/>
            <a:ext cx="104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-DB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연결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16469A3-820F-D713-A658-9B76846A2879}"/>
              </a:ext>
            </a:extLst>
          </p:cNvPr>
          <p:cNvSpPr txBox="1"/>
          <p:nvPr/>
        </p:nvSpPr>
        <p:spPr>
          <a:xfrm>
            <a:off x="14145544" y="5412351"/>
            <a:ext cx="3251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-set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메서드를 실행해 </a:t>
            </a:r>
            <a:endParaRPr lang="en-US" altLang="ko-KR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주소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id, password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값을 </a:t>
            </a:r>
            <a:r>
              <a:rPr lang="ko-KR" altLang="en-US" sz="20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읽어옴</a:t>
            </a:r>
            <a:endParaRPr lang="ko-KR" altLang="en-US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478A09-11E7-E5A6-1667-AC664357F3F0}"/>
              </a:ext>
            </a:extLst>
          </p:cNvPr>
          <p:cNvSpPr txBox="1"/>
          <p:nvPr/>
        </p:nvSpPr>
        <p:spPr>
          <a:xfrm>
            <a:off x="11431316" y="7678043"/>
            <a:ext cx="2129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-set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메서드를 실행해 </a:t>
            </a:r>
            <a:endParaRPr lang="en-US" altLang="ko-KR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 </a:t>
            </a:r>
            <a:r>
              <a:rPr lang="en-US" altLang="ko-KR" sz="20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sql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값을 </a:t>
            </a:r>
            <a:r>
              <a:rPr lang="ko-KR" altLang="en-US" sz="20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읽어옴</a:t>
            </a:r>
            <a:endParaRPr lang="ko-KR" altLang="en-US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006FE18-14D2-109D-B24C-D15CCBB965CA}"/>
              </a:ext>
            </a:extLst>
          </p:cNvPr>
          <p:cNvSpPr txBox="1"/>
          <p:nvPr/>
        </p:nvSpPr>
        <p:spPr>
          <a:xfrm>
            <a:off x="9526355" y="5258462"/>
            <a:ext cx="2460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입력된 번호에 따른 </a:t>
            </a:r>
            <a:endParaRPr lang="en-US" altLang="ko-KR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기능 메서드 실행 후 출력</a:t>
            </a:r>
            <a:endParaRPr lang="en-US" altLang="ko-KR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54BE69A-1C23-324E-820B-2A721C397D4C}"/>
              </a:ext>
            </a:extLst>
          </p:cNvPr>
          <p:cNvSpPr txBox="1"/>
          <p:nvPr/>
        </p:nvSpPr>
        <p:spPr>
          <a:xfrm>
            <a:off x="6068994" y="5703723"/>
            <a:ext cx="2988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읽어온 </a:t>
            </a:r>
            <a:r>
              <a:rPr lang="en-US" altLang="ko-KR" sz="20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sql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결과 리스트에 대한</a:t>
            </a:r>
            <a:endParaRPr lang="en-US" altLang="ko-KR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 리스트를 만들어 리턴</a:t>
            </a:r>
            <a:endParaRPr lang="en-US" altLang="ko-KR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BC71309-5650-3AE4-38D7-85AB18DA5B5D}"/>
              </a:ext>
            </a:extLst>
          </p:cNvPr>
          <p:cNvSpPr txBox="1"/>
          <p:nvPr/>
        </p:nvSpPr>
        <p:spPr>
          <a:xfrm>
            <a:off x="1894351" y="5699644"/>
            <a:ext cx="2315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en-US" altLang="ko-KR" sz="20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tostring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자동 호출로 </a:t>
            </a:r>
            <a:endParaRPr lang="en-US" altLang="ko-KR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결과 리스트 생성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8A75182-190B-7464-1338-E6331E9CDF3C}"/>
              </a:ext>
            </a:extLst>
          </p:cNvPr>
          <p:cNvSpPr txBox="1"/>
          <p:nvPr/>
        </p:nvSpPr>
        <p:spPr>
          <a:xfrm>
            <a:off x="1894351" y="7594601"/>
            <a:ext cx="2315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en-US" altLang="ko-KR" sz="20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tostring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자동 호출로 </a:t>
            </a:r>
            <a:endParaRPr lang="en-US" altLang="ko-KR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결과 리스트 생성</a:t>
            </a:r>
          </a:p>
        </p:txBody>
      </p:sp>
      <p:sp>
        <p:nvSpPr>
          <p:cNvPr id="123" name="TextBox 10">
            <a:extLst>
              <a:ext uri="{FF2B5EF4-FFF2-40B4-BE49-F238E27FC236}">
                <a16:creationId xmlns:a16="http://schemas.microsoft.com/office/drawing/2014/main" id="{ACDA57A7-CDAB-38CA-AE3A-DBCCE73600AA}"/>
              </a:ext>
            </a:extLst>
          </p:cNvPr>
          <p:cNvSpPr txBox="1"/>
          <p:nvPr/>
        </p:nvSpPr>
        <p:spPr>
          <a:xfrm>
            <a:off x="609600" y="457200"/>
            <a:ext cx="327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조</a:t>
            </a: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스켈레톤</a:t>
            </a:r>
            <a:endParaRPr lang="ko-KR" sz="22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4" name="TextBox 11">
            <a:extLst>
              <a:ext uri="{FF2B5EF4-FFF2-40B4-BE49-F238E27FC236}">
                <a16:creationId xmlns:a16="http://schemas.microsoft.com/office/drawing/2014/main" id="{FB9028BC-6898-9520-7AB9-7466994B7BDF}"/>
              </a:ext>
            </a:extLst>
          </p:cNvPr>
          <p:cNvSpPr txBox="1"/>
          <p:nvPr/>
        </p:nvSpPr>
        <p:spPr>
          <a:xfrm>
            <a:off x="15049500" y="4826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Team Project</a:t>
            </a:r>
          </a:p>
        </p:txBody>
      </p:sp>
    </p:spTree>
    <p:extLst>
      <p:ext uri="{BB962C8B-B14F-4D97-AF65-F5344CB8AC3E}">
        <p14:creationId xmlns:p14="http://schemas.microsoft.com/office/powerpoint/2010/main" val="4126756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0B0E73-CBCC-D6C1-8895-F1B228E2E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38E0D4-1B5D-C8E8-726B-6B2717B4D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8375A6C-B3A5-4A97-F55D-963EAAE87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1847BC1-9346-2206-E96C-5486BF54C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06F3BB0-DF51-E99D-5A57-99D94589F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540EEF66-CD20-1D85-6EE7-0721CD106B57}"/>
              </a:ext>
            </a:extLst>
          </p:cNvPr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1B1B1B"/>
                </a:solidFill>
                <a:latin typeface="Pretendard SemiBold"/>
              </a:rPr>
              <a:t>07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091FDB9-9605-0E75-AEF1-B80FCA033975}"/>
              </a:ext>
            </a:extLst>
          </p:cNvPr>
          <p:cNvSpPr txBox="1"/>
          <p:nvPr/>
        </p:nvSpPr>
        <p:spPr>
          <a:xfrm>
            <a:off x="1035050" y="1612900"/>
            <a:ext cx="1619885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프로그램 시연</a:t>
            </a:r>
            <a:endParaRPr lang="ko-KR" sz="7200" b="0" i="0" u="none" strike="noStrike" spc="-100" dirty="0">
              <a:solidFill>
                <a:srgbClr val="70E89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47815E4-107F-644D-322E-E58899ABD1A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1A71421-FE77-5CAB-1EE0-CC031F76387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0644533-DEB3-B855-7766-B0C8BDC8FB5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2B20B43A-71B9-F43A-2DAD-0F8DE455BDA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0">
            <a:extLst>
              <a:ext uri="{FF2B5EF4-FFF2-40B4-BE49-F238E27FC236}">
                <a16:creationId xmlns:a16="http://schemas.microsoft.com/office/drawing/2014/main" id="{77DC7733-4886-389F-DAAE-F764B1C55D39}"/>
              </a:ext>
            </a:extLst>
          </p:cNvPr>
          <p:cNvSpPr txBox="1"/>
          <p:nvPr/>
        </p:nvSpPr>
        <p:spPr>
          <a:xfrm>
            <a:off x="609600" y="457200"/>
            <a:ext cx="327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조</a:t>
            </a: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스켈레톤</a:t>
            </a:r>
            <a:endParaRPr lang="ko-KR" sz="22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F0B3C55C-7F0C-B1F0-8A99-F2AD18E8C298}"/>
              </a:ext>
            </a:extLst>
          </p:cNvPr>
          <p:cNvSpPr txBox="1"/>
          <p:nvPr/>
        </p:nvSpPr>
        <p:spPr>
          <a:xfrm>
            <a:off x="15049500" y="4826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Team Project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82C43F-9A43-069E-8B05-3D33CE771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0364" y="3009900"/>
            <a:ext cx="11548221" cy="668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4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22E06-1BE5-C060-F96F-C0225695D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81F0A6-BDD1-4F2F-73D9-5F5AA2A37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C8EC62-3B8D-F6B0-1304-A85054486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E6B2C76-F545-8597-02A3-CE5FD72BF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F5BAE96-5E8D-B9CD-A265-2BB7096D2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161A1DCB-A53D-FF8F-6D12-CD962387F892}"/>
              </a:ext>
            </a:extLst>
          </p:cNvPr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1B1B1B"/>
                </a:solidFill>
                <a:latin typeface="Pretendard SemiBold"/>
              </a:rPr>
              <a:t>0</a:t>
            </a:r>
            <a:r>
              <a:rPr lang="en-US" sz="3000" dirty="0">
                <a:solidFill>
                  <a:srgbClr val="1B1B1B"/>
                </a:solidFill>
                <a:latin typeface="Pretendard SemiBold"/>
              </a:rPr>
              <a:t>8</a:t>
            </a:r>
            <a:endParaRPr lang="en-US" sz="3000" b="0" i="0" u="none" strike="noStrike" dirty="0">
              <a:solidFill>
                <a:srgbClr val="1B1B1B"/>
              </a:solidFill>
              <a:latin typeface="Pretendard Semi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A953609-1FA4-49E7-CB1E-439260E7AD02}"/>
              </a:ext>
            </a:extLst>
          </p:cNvPr>
          <p:cNvSpPr txBox="1"/>
          <p:nvPr/>
        </p:nvSpPr>
        <p:spPr>
          <a:xfrm>
            <a:off x="1035050" y="1612900"/>
            <a:ext cx="1619885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spc="-10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프로젝트에서 배운 점</a:t>
            </a:r>
            <a:endParaRPr lang="ko-KR" sz="7200" b="0" i="0" u="none" strike="noStrike" spc="-100" dirty="0">
              <a:solidFill>
                <a:srgbClr val="70E89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91672BB-FF81-917B-6BC3-FBCB77D82D1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597F32E-39E8-C13E-A1E5-A0218268501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AC02E085-1CCF-3ED5-A86E-269BDCAAB9E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17021329-A0DC-48FD-9DEF-4604A4767F0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93E7E9-FC3C-3384-BE2B-8B5272E312DD}"/>
              </a:ext>
            </a:extLst>
          </p:cNvPr>
          <p:cNvSpPr/>
          <p:nvPr/>
        </p:nvSpPr>
        <p:spPr>
          <a:xfrm>
            <a:off x="6565900" y="3441700"/>
            <a:ext cx="9575800" cy="6237218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807EB1-1F45-A28F-F625-A83722DFEC47}"/>
              </a:ext>
            </a:extLst>
          </p:cNvPr>
          <p:cNvSpPr txBox="1"/>
          <p:nvPr/>
        </p:nvSpPr>
        <p:spPr>
          <a:xfrm>
            <a:off x="6858000" y="3573035"/>
            <a:ext cx="906780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배운점</a:t>
            </a:r>
            <a:endParaRPr lang="en-US" altLang="ko-KR" sz="4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수정사항 기록</a:t>
            </a:r>
            <a:endParaRPr lang="en-US" altLang="ko-KR" sz="2400" dirty="0">
              <a:solidFill>
                <a:schemeClr val="accent2">
                  <a:lumMod val="40000"/>
                  <a:lumOff val="6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코드를 수정하고 나서 이걸 왜 넣었는지 명시하지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않으면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나중에 볼 때 모른다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이게 또 문법오류가 안나는 코드를 넣었다고 하면 나중에 보면서 지워버릴 수 </a:t>
            </a:r>
            <a:endParaRPr lang="en-US" altLang="ko-KR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있기 때문에 수정사항이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생기면 그걸 꼭 명시해줘야 한다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2. 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진행상황 공유</a:t>
            </a:r>
            <a:endParaRPr lang="en-US" altLang="ko-KR" sz="2400" dirty="0">
              <a:solidFill>
                <a:schemeClr val="accent2">
                  <a:lumMod val="40000"/>
                  <a:lumOff val="6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협업을 하면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본인의 진행상황을 공유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해줘야 한다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서로의 진행상황을 알고 있지 않다면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  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이른바 </a:t>
            </a:r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“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바퀴를 </a:t>
            </a:r>
            <a:r>
              <a:rPr lang="ko-KR" altLang="en-US" sz="24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재발명하지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마라</a:t>
            </a:r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＂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라는 말에서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서로 같은 바퀴만을 만들고 있을 수 있다</a:t>
            </a:r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 계획 중요시하기</a:t>
            </a:r>
            <a:endParaRPr lang="en-US" altLang="ko-KR" sz="2400" dirty="0">
              <a:solidFill>
                <a:schemeClr val="accent2">
                  <a:lumMod val="40000"/>
                  <a:lumOff val="6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처음에 계획했던 기능들을 구현하는 것은 순조롭게 진행될 수 있다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하지만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구현 </a:t>
            </a:r>
            <a:endParaRPr lang="en-US" altLang="ko-KR" sz="2400" dirty="0">
              <a:solidFill>
                <a:schemeClr val="accent2">
                  <a:lumMod val="40000"/>
                  <a:lumOff val="6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도중에 기능을 추가하고자 하면 그때부터 머리가 아파진다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처음에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구현 목표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와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계획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을 </a:t>
            </a:r>
            <a:endParaRPr lang="en-US" altLang="ko-KR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탄탄하게 짜야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더 좋은 프로그램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을 만들 수 있다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EDDA1A2E-C6FD-63FB-6C7C-A178332D1BB6}"/>
              </a:ext>
            </a:extLst>
          </p:cNvPr>
          <p:cNvSpPr txBox="1"/>
          <p:nvPr/>
        </p:nvSpPr>
        <p:spPr>
          <a:xfrm>
            <a:off x="609600" y="457200"/>
            <a:ext cx="327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조</a:t>
            </a: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스켈레톤</a:t>
            </a:r>
            <a:endParaRPr lang="ko-KR" sz="22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1277EC28-F7F4-B422-46AF-9B12F758D343}"/>
              </a:ext>
            </a:extLst>
          </p:cNvPr>
          <p:cNvSpPr txBox="1"/>
          <p:nvPr/>
        </p:nvSpPr>
        <p:spPr>
          <a:xfrm>
            <a:off x="15049500" y="4826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Team Project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0AB889-999F-4A30-3704-A6281EBF2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3387" y1="26358" x2="33387" y2="26358"/>
                        <a14:foregroundMark x1="71086" y1="45048" x2="71086" y2="45048"/>
                        <a14:foregroundMark x1="77628" y1="56304" x2="76177" y2="57870"/>
                        <a14:foregroundMark x1="30671" y1="53994" x2="31629" y2="55591"/>
                        <a14:foregroundMark x1="28914" y1="50639" x2="28914" y2="50639"/>
                        <a14:foregroundMark x1="32907" y1="56230" x2="36084" y2="59289"/>
                        <a14:foregroundMark x1="70128" y1="50799" x2="70128" y2="50799"/>
                        <a14:foregroundMark x1="28594" y1="50479" x2="28594" y2="50479"/>
                        <a14:foregroundMark x1="21565" y1="53355" x2="21565" y2="54633"/>
                        <a14:foregroundMark x1="21565" y1="51438" x2="23003" y2="56869"/>
                        <a14:foregroundMark x1="22684" y1="55272" x2="31470" y2="63898"/>
                        <a14:foregroundMark x1="35463" y1="58466" x2="31150" y2="53994"/>
                        <a14:foregroundMark x1="27796" y1="50958" x2="30192" y2="53355"/>
                        <a14:foregroundMark x1="26677" y1="47604" x2="28914" y2="51597"/>
                        <a14:foregroundMark x1="73482" y1="51757" x2="71086" y2="55591"/>
                        <a14:foregroundMark x1="66454" y1="51438" x2="65655" y2="56550"/>
                        <a14:foregroundMark x1="65655" y1="52556" x2="60224" y2="59425"/>
                        <a14:foregroundMark x1="79712" y1="54313" x2="78435" y2="55431"/>
                        <a14:foregroundMark x1="76198" y1="57029" x2="68211" y2="64537"/>
                        <a14:backgroundMark x1="40895" y1="62141" x2="36741" y2="66134"/>
                        <a14:backgroundMark x1="78115" y1="48882" x2="82268" y2="52236"/>
                        <a14:backgroundMark x1="79556" y1="56386" x2="78754" y2="57188"/>
                        <a14:backgroundMark x1="81470" y1="54473" x2="80748" y2="55195"/>
                        <a14:backgroundMark x1="68876" y1="65080" x2="68211" y2="65495"/>
                        <a14:backgroundMark x1="69115" y1="65275" x2="66933" y2="67093"/>
                        <a14:backgroundMark x1="80990" y1="53994" x2="80990" y2="55112"/>
                        <a14:backgroundMark x1="81470" y1="53994" x2="81470" y2="53994"/>
                        <a14:backgroundMark x1="81470" y1="53994" x2="80831" y2="54313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57" y="4000500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16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AB3CD5-D034-3854-1D92-3429F57B6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B30B73-3960-4109-741D-4A66951D3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CBC4455-7F4F-00F0-BBCC-CBC502E4F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30E8BA6-D95F-0D58-6D27-7C241C806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6E988DD-58C0-6AA2-0A21-2631FDB59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0685AA28-CA17-668E-EBF0-9939614EB5CD}"/>
              </a:ext>
            </a:extLst>
          </p:cNvPr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1B1B1B"/>
                </a:solidFill>
                <a:latin typeface="Pretendard SemiBold"/>
              </a:rPr>
              <a:t>0</a:t>
            </a:r>
            <a:r>
              <a:rPr lang="en-US" sz="3000" dirty="0">
                <a:solidFill>
                  <a:srgbClr val="1B1B1B"/>
                </a:solidFill>
                <a:latin typeface="Pretendard SemiBold"/>
              </a:rPr>
              <a:t>8</a:t>
            </a:r>
            <a:endParaRPr lang="en-US" sz="3000" b="0" i="0" u="none" strike="noStrike" dirty="0">
              <a:solidFill>
                <a:srgbClr val="1B1B1B"/>
              </a:solidFill>
              <a:latin typeface="Pretendard Semi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8B5503C-9D3F-E605-132A-F17320523E98}"/>
              </a:ext>
            </a:extLst>
          </p:cNvPr>
          <p:cNvSpPr txBox="1"/>
          <p:nvPr/>
        </p:nvSpPr>
        <p:spPr>
          <a:xfrm>
            <a:off x="6388100" y="1612900"/>
            <a:ext cx="5511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 소감</a:t>
            </a:r>
            <a:endParaRPr lang="ko-KR" sz="7200" b="0" i="0" u="none" strike="noStrike" spc="-100" dirty="0">
              <a:solidFill>
                <a:srgbClr val="70E89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B15F47B-AAA5-9EA0-3EA9-5CB49885661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17078D1-0934-809C-4435-CDADB4EF6C9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430FFA7E-0050-83C1-29DF-8C63E7B4B02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F10F447B-1963-4726-D226-20CDBD54523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모서리가 둥근 직사각형 26">
            <a:extLst>
              <a:ext uri="{FF2B5EF4-FFF2-40B4-BE49-F238E27FC236}">
                <a16:creationId xmlns:a16="http://schemas.microsoft.com/office/drawing/2014/main" id="{7B587933-0786-30DF-0407-9F9A27AC609E}"/>
              </a:ext>
            </a:extLst>
          </p:cNvPr>
          <p:cNvSpPr/>
          <p:nvPr/>
        </p:nvSpPr>
        <p:spPr>
          <a:xfrm>
            <a:off x="2336800" y="3097212"/>
            <a:ext cx="13493888" cy="1970088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5" name="모서리가 둥근 직사각형 26">
            <a:extLst>
              <a:ext uri="{FF2B5EF4-FFF2-40B4-BE49-F238E27FC236}">
                <a16:creationId xmlns:a16="http://schemas.microsoft.com/office/drawing/2014/main" id="{98B235F7-ED18-A3D4-FBB7-0C0057244739}"/>
              </a:ext>
            </a:extLst>
          </p:cNvPr>
          <p:cNvSpPr/>
          <p:nvPr/>
        </p:nvSpPr>
        <p:spPr>
          <a:xfrm>
            <a:off x="2476500" y="3177278"/>
            <a:ext cx="3390900" cy="1812901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spc="300" dirty="0">
                <a:latin typeface="프리젠테이션 6 SemiBold" pitchFamily="2" charset="-127"/>
                <a:ea typeface="프리젠테이션 6 SemiBold" pitchFamily="2" charset="-127"/>
              </a:rPr>
              <a:t>고영준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65C378F-6CA4-FC79-0735-D15C858DBEFE}"/>
              </a:ext>
            </a:extLst>
          </p:cNvPr>
          <p:cNvSpPr/>
          <p:nvPr/>
        </p:nvSpPr>
        <p:spPr>
          <a:xfrm>
            <a:off x="2336800" y="5448300"/>
            <a:ext cx="13493888" cy="1970088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8" name="모서리가 둥근 직사각형 26">
            <a:extLst>
              <a:ext uri="{FF2B5EF4-FFF2-40B4-BE49-F238E27FC236}">
                <a16:creationId xmlns:a16="http://schemas.microsoft.com/office/drawing/2014/main" id="{B7B409DC-B753-EFB3-C56E-F5E704628D4B}"/>
              </a:ext>
            </a:extLst>
          </p:cNvPr>
          <p:cNvSpPr/>
          <p:nvPr/>
        </p:nvSpPr>
        <p:spPr>
          <a:xfrm>
            <a:off x="2476500" y="5528366"/>
            <a:ext cx="3390900" cy="1812901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spc="300" dirty="0" err="1">
                <a:latin typeface="프리젠테이션 6 SemiBold" pitchFamily="2" charset="-127"/>
                <a:ea typeface="프리젠테이션 6 SemiBold" pitchFamily="2" charset="-127"/>
              </a:rPr>
              <a:t>김준하</a:t>
            </a:r>
            <a:endParaRPr lang="ko-KR" altLang="en-US" sz="3600" spc="3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9" name="모서리가 둥근 직사각형 26">
            <a:extLst>
              <a:ext uri="{FF2B5EF4-FFF2-40B4-BE49-F238E27FC236}">
                <a16:creationId xmlns:a16="http://schemas.microsoft.com/office/drawing/2014/main" id="{E704F6DC-99E7-7C88-F411-C695F376FBFE}"/>
              </a:ext>
            </a:extLst>
          </p:cNvPr>
          <p:cNvSpPr/>
          <p:nvPr/>
        </p:nvSpPr>
        <p:spPr>
          <a:xfrm>
            <a:off x="2336800" y="7844251"/>
            <a:ext cx="13493888" cy="1970088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0" name="모서리가 둥근 직사각형 26">
            <a:extLst>
              <a:ext uri="{FF2B5EF4-FFF2-40B4-BE49-F238E27FC236}">
                <a16:creationId xmlns:a16="http://schemas.microsoft.com/office/drawing/2014/main" id="{46088792-6F29-190F-A933-4DBCFD11C91E}"/>
              </a:ext>
            </a:extLst>
          </p:cNvPr>
          <p:cNvSpPr/>
          <p:nvPr/>
        </p:nvSpPr>
        <p:spPr>
          <a:xfrm>
            <a:off x="2476500" y="7924317"/>
            <a:ext cx="3390900" cy="1812901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spc="300" dirty="0">
                <a:latin typeface="프리젠테이션 6 SemiBold" pitchFamily="2" charset="-127"/>
                <a:ea typeface="프리젠테이션 6 SemiBold" pitchFamily="2" charset="-127"/>
              </a:rPr>
              <a:t>박민호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DE0011-9940-73B2-168B-1A1FE20C52D7}"/>
              </a:ext>
            </a:extLst>
          </p:cNvPr>
          <p:cNvSpPr txBox="1"/>
          <p:nvPr/>
        </p:nvSpPr>
        <p:spPr>
          <a:xfrm>
            <a:off x="6040634" y="5617736"/>
            <a:ext cx="96701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Java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를 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3</a:t>
            </a:r>
            <a:r>
              <a:rPr lang="ko-KR" altLang="en-US" sz="20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주동안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배우면서 개념적인 부분도 잘 이해가 되고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과제는 응용을 더해 해볼 수 있었습니다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그 덕에 자신감을 얻고  이번 프로젝트에서 팀장을 맡게 되었지만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이번 프로젝트를 시작하면서 프로그래밍 공부의 부족함을 절실히 깨닫고 배우는 자세로 임하게 되었습니다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. 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이를 통해 이후의 것들을 학습할 때에도 어느정도 선에서 만족하고 정체되는 것이 아닌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“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배움에는 끝이 없다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＂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라는 마인드를 가지고 하나라도 더 학습하고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제 것으로 만들 수 있도록 노력하겠습니다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감사합니다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9F65D-7BEC-985D-23B3-6376C633FFB9}"/>
              </a:ext>
            </a:extLst>
          </p:cNvPr>
          <p:cNvSpPr txBox="1"/>
          <p:nvPr/>
        </p:nvSpPr>
        <p:spPr>
          <a:xfrm>
            <a:off x="6040634" y="3456214"/>
            <a:ext cx="96701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자바와 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SQL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을 배우고 첫 팀 프로젝트를 해봤는데 재미있기도 했고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한편으로는 지금 저의 자바실력에 한계를 느낀 시간이었다고 생각합니다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시간이 좀 더 많았다면 또 </a:t>
            </a:r>
            <a:r>
              <a:rPr lang="ko-KR" altLang="en-US" sz="20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아는게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더 많았다면 더 구현해보고 싶은데 라는 욕심이 들었습니다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이런 욕심을 가지고 앞으로의 프로젝트에서는 제가 구현해 보고 싶은 기능을 다 구현할 수 있을 때까지 열심히 노력하고 배우겠습니다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감사합니다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88503A-010F-DE78-E21C-6D3099EE141C}"/>
              </a:ext>
            </a:extLst>
          </p:cNvPr>
          <p:cNvSpPr txBox="1"/>
          <p:nvPr/>
        </p:nvSpPr>
        <p:spPr>
          <a:xfrm>
            <a:off x="6040634" y="8167575"/>
            <a:ext cx="96701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이번 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JDBC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프로젝트를 통해 실무에서 활용 가능한 역량을 키울 수 있었고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코딩 이해도가 높은 팀원들과 함께하며 많은 것을 배웠습니다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팀 프로젝트에서는 꼼꼼함과 세심함이 중요하다는 것을 </a:t>
            </a:r>
            <a:r>
              <a:rPr lang="ko-KR" altLang="en-US" sz="20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깨달았습니다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예를 들면 합의된 변수명을 지키지 않거나 공동 모듈을 수정하는 등의 작은 실수가 팀 전체에 영향을 줄 수 있다는 점에서 항상 신중하게 </a:t>
            </a:r>
            <a:r>
              <a:rPr lang="ko-KR" altLang="en-US" sz="20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임해야겠다고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느꼈습니다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AC3E1322-D9BC-4D8C-305D-EFEF9F0D0E35}"/>
              </a:ext>
            </a:extLst>
          </p:cNvPr>
          <p:cNvSpPr txBox="1"/>
          <p:nvPr/>
        </p:nvSpPr>
        <p:spPr>
          <a:xfrm>
            <a:off x="609600" y="457200"/>
            <a:ext cx="327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조</a:t>
            </a: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스켈레톤</a:t>
            </a:r>
            <a:endParaRPr lang="ko-KR" sz="22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5DF7B27B-FD4A-1FD7-EBFE-E07BE675FBDB}"/>
              </a:ext>
            </a:extLst>
          </p:cNvPr>
          <p:cNvSpPr txBox="1"/>
          <p:nvPr/>
        </p:nvSpPr>
        <p:spPr>
          <a:xfrm>
            <a:off x="15049500" y="4826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Team Project</a:t>
            </a:r>
          </a:p>
        </p:txBody>
      </p:sp>
    </p:spTree>
    <p:extLst>
      <p:ext uri="{BB962C8B-B14F-4D97-AF65-F5344CB8AC3E}">
        <p14:creationId xmlns:p14="http://schemas.microsoft.com/office/powerpoint/2010/main" val="2718939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0" y="3644900"/>
            <a:ext cx="812800" cy="73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00" y="5905500"/>
            <a:ext cx="4927600" cy="749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00800" y="6007100"/>
            <a:ext cx="5499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B1B1B"/>
                </a:solidFill>
                <a:ea typeface="Pretendard Regular"/>
              </a:rPr>
              <a:t>자유롭게</a:t>
            </a:r>
            <a:r>
              <a:rPr lang="en-US" sz="3000" b="0" i="0" u="none" strike="noStrike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1B1B1B"/>
                </a:solidFill>
                <a:ea typeface="Pretendard Regular"/>
              </a:rPr>
              <a:t>질문해주세요</a:t>
            </a:r>
            <a:r>
              <a:rPr lang="en-US" sz="3000" b="0" i="0" u="none" strike="noStrike">
                <a:solidFill>
                  <a:srgbClr val="1B1B1B"/>
                </a:solidFill>
                <a:latin typeface="Pretendard Regular"/>
              </a:rPr>
              <a:t>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66000" y="4343400"/>
            <a:ext cx="35433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100">
                <a:solidFill>
                  <a:srgbClr val="FFFFFF"/>
                </a:solidFill>
                <a:latin typeface="Pretendard Bold"/>
              </a:rPr>
              <a:t>Q&amp;A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920E23-1174-9ED0-8025-EDBB1B87517D}"/>
              </a:ext>
            </a:extLst>
          </p:cNvPr>
          <p:cNvSpPr txBox="1"/>
          <p:nvPr/>
        </p:nvSpPr>
        <p:spPr>
          <a:xfrm>
            <a:off x="609600" y="457200"/>
            <a:ext cx="327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조</a:t>
            </a: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스켈레톤</a:t>
            </a:r>
            <a:endParaRPr lang="ko-KR" sz="22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FADD47-C205-599E-5160-6E5AFC139714}"/>
              </a:ext>
            </a:extLst>
          </p:cNvPr>
          <p:cNvSpPr txBox="1"/>
          <p:nvPr/>
        </p:nvSpPr>
        <p:spPr>
          <a:xfrm>
            <a:off x="15049500" y="4826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Team Project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F7A4EA45-BDA3-1946-04EC-C89F7F282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BB4F545C-0D55-6068-B949-B252CF1A50B6}"/>
              </a:ext>
            </a:extLst>
          </p:cNvPr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1B1B1B"/>
                </a:solidFill>
                <a:latin typeface="Pretendard SemiBold"/>
              </a:rPr>
              <a:t>09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>
            <a:extLst>
              <a:ext uri="{FF2B5EF4-FFF2-40B4-BE49-F238E27FC236}">
                <a16:creationId xmlns:a16="http://schemas.microsoft.com/office/drawing/2014/main" id="{A95C6875-6266-BAB5-6B3E-5986C68E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0" y="3213100"/>
            <a:ext cx="5588000" cy="5715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0E89F"/>
                </a:solidFill>
                <a:latin typeface="Pretendard SemiBold"/>
              </a:rPr>
              <a:t>CONTENTS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0" y="3924300"/>
            <a:ext cx="5588000" cy="57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0" y="4673600"/>
            <a:ext cx="55880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0" y="5397500"/>
            <a:ext cx="55880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0" y="6121400"/>
            <a:ext cx="5588000" cy="57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0" y="6845300"/>
            <a:ext cx="55880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0" y="7556500"/>
            <a:ext cx="5588000" cy="571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442700" y="32258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</a:t>
            </a:r>
            <a:r>
              <a:rPr lang="en-US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42700" y="39497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</a:t>
            </a:r>
            <a:r>
              <a:rPr lang="en-US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30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주요 </a:t>
            </a:r>
            <a:r>
              <a:rPr lang="ko-KR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기능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42700" y="54102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개발 일정</a:t>
            </a:r>
            <a:endParaRPr lang="ko-KR" sz="30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442700" y="61214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ko-KR" sz="30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개발</a:t>
            </a:r>
            <a:r>
              <a:rPr lang="en-US" altLang="ko-KR" sz="30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30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원칙</a:t>
            </a:r>
            <a:endParaRPr lang="ko-KR" altLang="ko-KR" sz="3000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442700" y="68580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프로그램 구조도</a:t>
            </a:r>
            <a:endParaRPr lang="en-US" altLang="ko-KR" sz="3000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442700" y="75692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프로그램 시연</a:t>
            </a:r>
            <a:endParaRPr lang="en-US" altLang="ko-KR" sz="3000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006600" y="2298700"/>
            <a:ext cx="6362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 </a:t>
            </a:r>
            <a:r>
              <a:rPr lang="ko-KR" alt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발표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순서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3962400"/>
            <a:ext cx="1028700" cy="508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617200" y="39878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4699000"/>
            <a:ext cx="1028700" cy="508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617200" y="47117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5422900"/>
            <a:ext cx="1028700" cy="508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617200" y="54483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70E89F"/>
                </a:solidFill>
                <a:latin typeface="Pretendard Regular"/>
              </a:rPr>
              <a:t>04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6146800"/>
            <a:ext cx="1028700" cy="508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0617200" y="61722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70E89F"/>
                </a:solidFill>
                <a:latin typeface="Pretendard Regular"/>
              </a:rPr>
              <a:t>05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6870700"/>
            <a:ext cx="1028700" cy="5080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617200" y="68961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70E89F"/>
                </a:solidFill>
                <a:latin typeface="Pretendard Regular"/>
              </a:rPr>
              <a:t>06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7594600"/>
            <a:ext cx="1028700" cy="5080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0617200" y="76200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70E89F"/>
                </a:solidFill>
                <a:latin typeface="Pretendard Regular"/>
              </a:rPr>
              <a:t>07</a:t>
            </a:r>
          </a:p>
        </p:txBody>
      </p:sp>
      <p:pic>
        <p:nvPicPr>
          <p:cNvPr id="42" name="Picture 20">
            <a:extLst>
              <a:ext uri="{FF2B5EF4-FFF2-40B4-BE49-F238E27FC236}">
                <a16:creationId xmlns:a16="http://schemas.microsoft.com/office/drawing/2014/main" id="{0FE0B264-0F0F-BBCA-BE2D-80AEFCEA6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3251200"/>
            <a:ext cx="1028700" cy="508000"/>
          </a:xfrm>
          <a:prstGeom prst="rect">
            <a:avLst/>
          </a:prstGeom>
        </p:spPr>
      </p:pic>
      <p:sp>
        <p:nvSpPr>
          <p:cNvPr id="43" name="TextBox 21">
            <a:extLst>
              <a:ext uri="{FF2B5EF4-FFF2-40B4-BE49-F238E27FC236}">
                <a16:creationId xmlns:a16="http://schemas.microsoft.com/office/drawing/2014/main" id="{578F8815-66C5-C1A4-9E77-766F86B0DF6B}"/>
              </a:ext>
            </a:extLst>
          </p:cNvPr>
          <p:cNvSpPr txBox="1"/>
          <p:nvPr/>
        </p:nvSpPr>
        <p:spPr>
          <a:xfrm>
            <a:off x="10617200" y="32766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60D111A3-02D3-FAC9-0D9F-FD839E0907E3}"/>
              </a:ext>
            </a:extLst>
          </p:cNvPr>
          <p:cNvSpPr txBox="1"/>
          <p:nvPr/>
        </p:nvSpPr>
        <p:spPr>
          <a:xfrm>
            <a:off x="609600" y="457200"/>
            <a:ext cx="327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조</a:t>
            </a: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스켈레톤</a:t>
            </a:r>
            <a:endParaRPr lang="ko-KR" sz="22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BEB82C7E-A9EE-00C6-0629-01C102835BF3}"/>
              </a:ext>
            </a:extLst>
          </p:cNvPr>
          <p:cNvSpPr txBox="1"/>
          <p:nvPr/>
        </p:nvSpPr>
        <p:spPr>
          <a:xfrm>
            <a:off x="15049500" y="4826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Team Project</a:t>
            </a:r>
          </a:p>
        </p:txBody>
      </p:sp>
      <p:sp>
        <p:nvSpPr>
          <p:cNvPr id="44" name="TextBox 13">
            <a:extLst>
              <a:ext uri="{FF2B5EF4-FFF2-40B4-BE49-F238E27FC236}">
                <a16:creationId xmlns:a16="http://schemas.microsoft.com/office/drawing/2014/main" id="{B16D471B-F193-952F-C726-78965FC71043}"/>
              </a:ext>
            </a:extLst>
          </p:cNvPr>
          <p:cNvSpPr txBox="1"/>
          <p:nvPr/>
        </p:nvSpPr>
        <p:spPr>
          <a:xfrm>
            <a:off x="11442700" y="46990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팀원 분담</a:t>
            </a:r>
            <a:endParaRPr lang="ko-KR" sz="30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64" name="Picture 11">
            <a:extLst>
              <a:ext uri="{FF2B5EF4-FFF2-40B4-BE49-F238E27FC236}">
                <a16:creationId xmlns:a16="http://schemas.microsoft.com/office/drawing/2014/main" id="{6C9AEE18-0D51-CC62-9DB1-309FC586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0" y="8255000"/>
            <a:ext cx="5588000" cy="571500"/>
          </a:xfrm>
          <a:prstGeom prst="rect">
            <a:avLst/>
          </a:prstGeom>
        </p:spPr>
      </p:pic>
      <p:sp>
        <p:nvSpPr>
          <p:cNvPr id="65" name="TextBox 17">
            <a:extLst>
              <a:ext uri="{FF2B5EF4-FFF2-40B4-BE49-F238E27FC236}">
                <a16:creationId xmlns:a16="http://schemas.microsoft.com/office/drawing/2014/main" id="{2057838A-118C-B5E9-EA42-2EAE461DD94C}"/>
              </a:ext>
            </a:extLst>
          </p:cNvPr>
          <p:cNvSpPr txBox="1"/>
          <p:nvPr/>
        </p:nvSpPr>
        <p:spPr>
          <a:xfrm>
            <a:off x="11442700" y="82677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배운 점</a:t>
            </a:r>
            <a:r>
              <a:rPr lang="en-US" altLang="ko-KR" sz="30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30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소감</a:t>
            </a:r>
            <a:endParaRPr lang="en-US" altLang="ko-KR" sz="3000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66" name="Picture 35">
            <a:extLst>
              <a:ext uri="{FF2B5EF4-FFF2-40B4-BE49-F238E27FC236}">
                <a16:creationId xmlns:a16="http://schemas.microsoft.com/office/drawing/2014/main" id="{B9E435FF-8089-06D5-1A4D-0515C9012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8293100"/>
            <a:ext cx="1028700" cy="508000"/>
          </a:xfrm>
          <a:prstGeom prst="rect">
            <a:avLst/>
          </a:prstGeom>
        </p:spPr>
      </p:pic>
      <p:sp>
        <p:nvSpPr>
          <p:cNvPr id="67" name="TextBox 36">
            <a:extLst>
              <a:ext uri="{FF2B5EF4-FFF2-40B4-BE49-F238E27FC236}">
                <a16:creationId xmlns:a16="http://schemas.microsoft.com/office/drawing/2014/main" id="{67D25F42-788A-C893-27FD-D83E520E1F47}"/>
              </a:ext>
            </a:extLst>
          </p:cNvPr>
          <p:cNvSpPr txBox="1"/>
          <p:nvPr/>
        </p:nvSpPr>
        <p:spPr>
          <a:xfrm>
            <a:off x="10617200" y="83185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70E89F"/>
                </a:solidFill>
                <a:latin typeface="Pretendard Regular"/>
              </a:rPr>
              <a:t>08</a:t>
            </a:r>
          </a:p>
        </p:txBody>
      </p:sp>
      <p:pic>
        <p:nvPicPr>
          <p:cNvPr id="68" name="Picture 11">
            <a:extLst>
              <a:ext uri="{FF2B5EF4-FFF2-40B4-BE49-F238E27FC236}">
                <a16:creationId xmlns:a16="http://schemas.microsoft.com/office/drawing/2014/main" id="{FF6CFC23-2F1C-884A-FA9A-A41587C14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0" y="8959850"/>
            <a:ext cx="5588000" cy="571500"/>
          </a:xfrm>
          <a:prstGeom prst="rect">
            <a:avLst/>
          </a:prstGeom>
        </p:spPr>
      </p:pic>
      <p:sp>
        <p:nvSpPr>
          <p:cNvPr id="69" name="TextBox 17">
            <a:extLst>
              <a:ext uri="{FF2B5EF4-FFF2-40B4-BE49-F238E27FC236}">
                <a16:creationId xmlns:a16="http://schemas.microsoft.com/office/drawing/2014/main" id="{FBBA9FFD-F083-C867-6CEE-41BD1216976B}"/>
              </a:ext>
            </a:extLst>
          </p:cNvPr>
          <p:cNvSpPr txBox="1"/>
          <p:nvPr/>
        </p:nvSpPr>
        <p:spPr>
          <a:xfrm>
            <a:off x="11442700" y="897255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0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Q&amp;A</a:t>
            </a:r>
          </a:p>
        </p:txBody>
      </p:sp>
      <p:pic>
        <p:nvPicPr>
          <p:cNvPr id="70" name="Picture 35">
            <a:extLst>
              <a:ext uri="{FF2B5EF4-FFF2-40B4-BE49-F238E27FC236}">
                <a16:creationId xmlns:a16="http://schemas.microsoft.com/office/drawing/2014/main" id="{216CDA6D-3A16-B31F-4D85-1FC742788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8997950"/>
            <a:ext cx="1028700" cy="508000"/>
          </a:xfrm>
          <a:prstGeom prst="rect">
            <a:avLst/>
          </a:prstGeom>
        </p:spPr>
      </p:pic>
      <p:sp>
        <p:nvSpPr>
          <p:cNvPr id="71" name="TextBox 36">
            <a:extLst>
              <a:ext uri="{FF2B5EF4-FFF2-40B4-BE49-F238E27FC236}">
                <a16:creationId xmlns:a16="http://schemas.microsoft.com/office/drawing/2014/main" id="{CE1285F2-A71B-7029-AB22-41FD20E3A6F5}"/>
              </a:ext>
            </a:extLst>
          </p:cNvPr>
          <p:cNvSpPr txBox="1"/>
          <p:nvPr/>
        </p:nvSpPr>
        <p:spPr>
          <a:xfrm>
            <a:off x="10617200" y="902335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70E89F"/>
                </a:solidFill>
                <a:latin typeface="Pretendard Regular"/>
              </a:rPr>
              <a:t>09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49900" y="1803400"/>
            <a:ext cx="71882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5905500"/>
            <a:ext cx="13614400" cy="1003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908800" y="6121400"/>
            <a:ext cx="9080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07.17 ~ 07.21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5981700"/>
            <a:ext cx="4533900" cy="850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74900" y="61214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개발</a:t>
            </a:r>
            <a:r>
              <a:rPr lang="en-US" sz="3000" b="0" i="0" u="none" strike="noStrike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3000" b="0" i="0" u="none" strike="noStrike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일정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4203700"/>
            <a:ext cx="13614400" cy="1003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4279900"/>
            <a:ext cx="4533900" cy="850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374900" y="44323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</a:t>
            </a:r>
            <a:r>
              <a:rPr lang="en-US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명</a:t>
            </a:r>
            <a:r>
              <a:rPr lang="en-US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08800" y="4432300"/>
            <a:ext cx="9067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Java &amp; SQL </a:t>
            </a:r>
            <a:r>
              <a:rPr lang="ko-KR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7594600"/>
            <a:ext cx="13614400" cy="1003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7683500"/>
            <a:ext cx="4533900" cy="850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374900" y="78232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특징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21500" y="7924800"/>
            <a:ext cx="9042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JDBC</a:t>
            </a: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를</a:t>
            </a:r>
            <a:r>
              <a:rPr lang="en-US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이용한</a:t>
            </a:r>
            <a:r>
              <a:rPr lang="en-US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데이터베이스와</a:t>
            </a:r>
            <a:r>
              <a:rPr lang="en-US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Java</a:t>
            </a: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의</a:t>
            </a:r>
            <a:r>
              <a:rPr lang="en-US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결합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03478899-E810-17EB-0F40-23C0A73BD77D}"/>
              </a:ext>
            </a:extLst>
          </p:cNvPr>
          <p:cNvSpPr txBox="1"/>
          <p:nvPr/>
        </p:nvSpPr>
        <p:spPr>
          <a:xfrm>
            <a:off x="609600" y="457200"/>
            <a:ext cx="327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조</a:t>
            </a: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스켈레톤</a:t>
            </a:r>
            <a:endParaRPr lang="ko-KR" sz="22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40511F16-6311-C281-FD62-B2C71E5FCFB0}"/>
              </a:ext>
            </a:extLst>
          </p:cNvPr>
          <p:cNvSpPr txBox="1"/>
          <p:nvPr/>
        </p:nvSpPr>
        <p:spPr>
          <a:xfrm>
            <a:off x="15049500" y="4826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Team 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790700"/>
            <a:ext cx="1622425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 </a:t>
            </a:r>
            <a:r>
              <a:rPr lang="ko-KR" alt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주요 </a:t>
            </a: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기능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3873500"/>
            <a:ext cx="13614400" cy="2387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604500" y="5054600"/>
            <a:ext cx="1905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98700" y="4787900"/>
            <a:ext cx="4343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게시판</a:t>
            </a:r>
            <a:r>
              <a:rPr lang="en-US" sz="3000" b="0" i="0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기능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85000" y="4660900"/>
            <a:ext cx="4597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여러</a:t>
            </a:r>
            <a:r>
              <a:rPr lang="en-US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매개변수로</a:t>
            </a:r>
            <a:r>
              <a:rPr lang="en-US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직원</a:t>
            </a:r>
            <a:r>
              <a:rPr lang="en-US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정보</a:t>
            </a:r>
            <a:r>
              <a:rPr lang="en-US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조회</a:t>
            </a:r>
            <a:r>
              <a:rPr lang="en-US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검색</a:t>
            </a:r>
            <a:r>
              <a:rPr lang="en-US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기능</a:t>
            </a:r>
            <a:endParaRPr lang="en-US" altLang="ko-KR" sz="24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518900" y="4660900"/>
            <a:ext cx="4470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다이얼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시스템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활용</a:t>
            </a:r>
          </a:p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서비스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선택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기능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500" y="3975100"/>
            <a:ext cx="4533900" cy="2197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438400" y="47879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검색</a:t>
            </a:r>
            <a:r>
              <a:rPr lang="en-US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기능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6667500"/>
            <a:ext cx="13614400" cy="2387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604500" y="7848600"/>
            <a:ext cx="1905000" cy="12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298700" y="7581900"/>
            <a:ext cx="4343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게시판</a:t>
            </a:r>
            <a:r>
              <a:rPr lang="en-US" sz="3000" b="0" i="0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기능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85000" y="7442200"/>
            <a:ext cx="4597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여러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기준의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 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연봉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통계정보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출력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및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정렬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기능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518900" y="7442200"/>
            <a:ext cx="4470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다이얼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시스템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활용</a:t>
            </a:r>
          </a:p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서비스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선택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기능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500" y="6756400"/>
            <a:ext cx="4533900" cy="21971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438400" y="75819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통계</a:t>
            </a:r>
            <a:r>
              <a:rPr lang="en-US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출력</a:t>
            </a:r>
            <a:r>
              <a:rPr lang="en-US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기능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77518AE3-D488-D7A8-69AB-0A2FE22DC360}"/>
              </a:ext>
            </a:extLst>
          </p:cNvPr>
          <p:cNvSpPr txBox="1"/>
          <p:nvPr/>
        </p:nvSpPr>
        <p:spPr>
          <a:xfrm>
            <a:off x="609600" y="457200"/>
            <a:ext cx="327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조</a:t>
            </a: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스켈레톤</a:t>
            </a:r>
            <a:endParaRPr lang="ko-KR" sz="22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BDEA06B5-0024-7B53-6267-3D8D93BF9559}"/>
              </a:ext>
            </a:extLst>
          </p:cNvPr>
          <p:cNvSpPr txBox="1"/>
          <p:nvPr/>
        </p:nvSpPr>
        <p:spPr>
          <a:xfrm>
            <a:off x="15049500" y="4826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Team Project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166" y="5676900"/>
            <a:ext cx="5068933" cy="401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5676900"/>
            <a:ext cx="9739266" cy="402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5471706" y="7683500"/>
            <a:ext cx="23876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1B1B1B"/>
                </a:solidFill>
                <a:latin typeface="Pretendard Semi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01752" y="6159500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고영준</a:t>
            </a:r>
            <a:endParaRPr lang="ko-KR" sz="36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086235" y="6159500"/>
            <a:ext cx="378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김준하</a:t>
            </a:r>
            <a:endParaRPr lang="ko-KR" sz="36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414452" y="7913007"/>
            <a:ext cx="37338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2400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MenuController</a:t>
            </a:r>
            <a:r>
              <a:rPr lang="en-US" altLang="ko-KR" sz="2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class</a:t>
            </a:r>
          </a:p>
          <a:p>
            <a:pPr algn="ctr">
              <a:lnSpc>
                <a:spcPct val="107899"/>
              </a:lnSpc>
            </a:pPr>
            <a:r>
              <a:rPr lang="en-US" altLang="ko-KR" sz="2400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DBMethod</a:t>
            </a:r>
            <a:r>
              <a:rPr lang="en-US" altLang="ko-KR" sz="2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class</a:t>
            </a:r>
          </a:p>
          <a:p>
            <a:pPr algn="ctr">
              <a:lnSpc>
                <a:spcPct val="107899"/>
              </a:lnSpc>
            </a:pPr>
            <a:r>
              <a:rPr lang="en-US" altLang="ko-KR" sz="2400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CrateList</a:t>
            </a:r>
            <a:r>
              <a:rPr lang="en-US" altLang="ko-KR" sz="2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class</a:t>
            </a:r>
            <a:r>
              <a:rPr lang="ko-KR" altLang="en-US" sz="2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endParaRPr lang="en-US" altLang="ko-KR" sz="2400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07899"/>
              </a:lnSpc>
            </a:pPr>
            <a:endParaRPr lang="en-US" altLang="ko-KR" sz="2400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098935" y="7536481"/>
            <a:ext cx="37592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endParaRPr lang="en-US" altLang="ko-KR" sz="2400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07899"/>
              </a:lnSpc>
            </a:pPr>
            <a:r>
              <a:rPr lang="en-US" altLang="ko-KR" sz="2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Custom </a:t>
            </a:r>
            <a:r>
              <a:rPr lang="en-US" altLang="ko-KR" sz="2400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Excetprion</a:t>
            </a:r>
            <a:r>
              <a:rPr lang="en-US" altLang="ko-KR" sz="2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class</a:t>
            </a:r>
          </a:p>
          <a:p>
            <a:pPr algn="ctr">
              <a:lnSpc>
                <a:spcPct val="107899"/>
              </a:lnSpc>
            </a:pPr>
            <a:r>
              <a:rPr lang="en-US" altLang="ko-KR" sz="2400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DBMethod</a:t>
            </a:r>
            <a:r>
              <a:rPr lang="en-US" altLang="ko-KR" sz="2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class</a:t>
            </a:r>
          </a:p>
          <a:p>
            <a:pPr algn="ctr">
              <a:lnSpc>
                <a:spcPct val="107899"/>
              </a:lnSpc>
            </a:pPr>
            <a:r>
              <a:rPr lang="ko-KR" altLang="en-US" sz="2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통계자료 </a:t>
            </a:r>
            <a:r>
              <a:rPr lang="en-US" altLang="ko-KR" sz="2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SQL </a:t>
            </a:r>
            <a:r>
              <a:rPr lang="ko-KR" altLang="en-US" sz="2400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쿼리문</a:t>
            </a:r>
            <a:r>
              <a:rPr lang="ko-KR" altLang="en-US" sz="2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작성</a:t>
            </a:r>
            <a:endParaRPr lang="en-US" altLang="ko-KR" sz="2400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07899"/>
              </a:lnSpc>
            </a:pPr>
            <a:endParaRPr lang="en-US" altLang="ko-KR" sz="2400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27682" y="6159500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박민호</a:t>
            </a:r>
            <a:endParaRPr lang="ko-KR" sz="36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40382" y="7778493"/>
            <a:ext cx="37338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2400" b="0" i="0" u="none" strike="noStrike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DBMethod</a:t>
            </a:r>
            <a:r>
              <a:rPr lang="en-US" alt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2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class</a:t>
            </a:r>
            <a:endParaRPr lang="en-US" altLang="ko-KR" sz="24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algn="ctr">
              <a:lnSpc>
                <a:spcPct val="107899"/>
              </a:lnSpc>
            </a:pPr>
            <a:r>
              <a:rPr lang="en-US" altLang="ko-KR" sz="2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EMP </a:t>
            </a:r>
            <a:r>
              <a:rPr lang="ko-KR" altLang="en-US" sz="2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검색 </a:t>
            </a:r>
            <a:r>
              <a:rPr lang="en-US" altLang="ko-KR" sz="2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SQL </a:t>
            </a:r>
            <a:r>
              <a:rPr lang="ko-KR" altLang="en-US" sz="2400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쿼리문</a:t>
            </a:r>
            <a:r>
              <a:rPr lang="ko-KR" altLang="en-US" sz="2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작성</a:t>
            </a:r>
            <a:endParaRPr lang="en-US" altLang="ko-KR" sz="2400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2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통계자료 </a:t>
            </a:r>
            <a:r>
              <a:rPr lang="en-US" altLang="ko-KR" sz="2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SQL </a:t>
            </a:r>
            <a:r>
              <a:rPr lang="ko-KR" altLang="en-US" sz="2400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쿼리문</a:t>
            </a:r>
            <a:r>
              <a:rPr lang="ko-KR" altLang="en-US" sz="2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작성</a:t>
            </a:r>
            <a:endParaRPr lang="en-US" altLang="ko-KR" sz="2400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2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endParaRPr lang="en-US" altLang="ko-KR" sz="2400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07899"/>
              </a:lnSpc>
            </a:pPr>
            <a:endParaRPr lang="en-US" altLang="ko-KR" sz="2400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34"/>
          <p:cNvSpPr txBox="1"/>
          <p:nvPr/>
        </p:nvSpPr>
        <p:spPr>
          <a:xfrm>
            <a:off x="6311900" y="1663700"/>
            <a:ext cx="5664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팀원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분담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1479166" y="3743688"/>
            <a:ext cx="5119734" cy="909291"/>
          </a:xfrm>
          <a:prstGeom prst="roundRect">
            <a:avLst>
              <a:gd name="adj" fmla="val 21268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프리젠테이션 6 SemiBold" pitchFamily="2" charset="-127"/>
                <a:ea typeface="프리젠테이션 6 SemiBold" pitchFamily="2" charset="-127"/>
              </a:rPr>
              <a:t>SQL</a:t>
            </a:r>
            <a:endParaRPr lang="ko-KR" altLang="en-US" sz="32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739900" y="3743688"/>
            <a:ext cx="9720216" cy="909291"/>
          </a:xfrm>
          <a:prstGeom prst="roundRect">
            <a:avLst>
              <a:gd name="adj" fmla="val 21268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프리젠테이션 6 SemiBold" pitchFamily="2" charset="-127"/>
                <a:ea typeface="프리젠테이션 6 SemiBold" pitchFamily="2" charset="-127"/>
              </a:rPr>
              <a:t> Java</a:t>
            </a:r>
            <a:endParaRPr lang="ko-KR" altLang="en-US" sz="32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43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136463" y="5156714"/>
            <a:ext cx="1054100" cy="12700"/>
          </a:xfrm>
          <a:prstGeom prst="rect">
            <a:avLst/>
          </a:prstGeom>
        </p:spPr>
      </p:pic>
      <p:pic>
        <p:nvPicPr>
          <p:cNvPr id="44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4856" y="5563114"/>
            <a:ext cx="241300" cy="241300"/>
          </a:xfrm>
          <a:prstGeom prst="rect">
            <a:avLst/>
          </a:prstGeom>
        </p:spPr>
      </p:pic>
      <p:pic>
        <p:nvPicPr>
          <p:cNvPr id="45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4856" y="4547114"/>
            <a:ext cx="241300" cy="241300"/>
          </a:xfrm>
          <a:prstGeom prst="rect">
            <a:avLst/>
          </a:prstGeom>
        </p:spPr>
      </p:pic>
      <p:pic>
        <p:nvPicPr>
          <p:cNvPr id="46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3486582" y="5156714"/>
            <a:ext cx="1054100" cy="12700"/>
          </a:xfrm>
          <a:prstGeom prst="rect">
            <a:avLst/>
          </a:prstGeom>
        </p:spPr>
      </p:pic>
      <p:pic>
        <p:nvPicPr>
          <p:cNvPr id="47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93800" y="5563114"/>
            <a:ext cx="241300" cy="241300"/>
          </a:xfrm>
          <a:prstGeom prst="rect">
            <a:avLst/>
          </a:prstGeom>
        </p:spPr>
      </p:pic>
      <p:pic>
        <p:nvPicPr>
          <p:cNvPr id="48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93800" y="4547114"/>
            <a:ext cx="241300" cy="2413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7590BB7D-5680-2F8A-84B1-760CF612213A}"/>
              </a:ext>
            </a:extLst>
          </p:cNvPr>
          <p:cNvSpPr txBox="1"/>
          <p:nvPr/>
        </p:nvSpPr>
        <p:spPr>
          <a:xfrm>
            <a:off x="609600" y="457200"/>
            <a:ext cx="327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조</a:t>
            </a: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스켈레톤</a:t>
            </a:r>
            <a:endParaRPr lang="ko-KR" sz="22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AE8978A-18D9-2E5C-BEEF-D6D73F75F098}"/>
              </a:ext>
            </a:extLst>
          </p:cNvPr>
          <p:cNvSpPr txBox="1"/>
          <p:nvPr/>
        </p:nvSpPr>
        <p:spPr>
          <a:xfrm>
            <a:off x="15049500" y="4826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Team Project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1B1B1B"/>
                </a:solidFill>
                <a:latin typeface="Pretendard SemiBold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88100" y="1612900"/>
            <a:ext cx="5511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개발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일정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39525"/>
              </p:ext>
            </p:extLst>
          </p:nvPr>
        </p:nvGraphicFramePr>
        <p:xfrm>
          <a:off x="1041400" y="3359150"/>
          <a:ext cx="16205200" cy="6908800"/>
        </p:xfrm>
        <a:graphic>
          <a:graphicData uri="http://schemas.openxmlformats.org/drawingml/2006/table">
            <a:tbl>
              <a:tblPr/>
              <a:tblGrid>
                <a:gridCol w="32410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41040">
                  <a:extLst>
                    <a:ext uri="{9D8B030D-6E8A-4147-A177-3AD203B41FA5}">
                      <a16:colId xmlns:a16="http://schemas.microsoft.com/office/drawing/2014/main" val="3718391365"/>
                    </a:ext>
                  </a:extLst>
                </a:gridCol>
                <a:gridCol w="32410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4104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41040">
                  <a:extLst>
                    <a:ext uri="{9D8B030D-6E8A-4147-A177-3AD203B41FA5}">
                      <a16:colId xmlns:a16="http://schemas.microsoft.com/office/drawing/2014/main" val="4244336263"/>
                    </a:ext>
                  </a:extLst>
                </a:gridCol>
              </a:tblGrid>
              <a:tr h="914400">
                <a:tc gridSpan="5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8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6</a:t>
                      </a:r>
                      <a:r>
                        <a:rPr lang="ko-KR" altLang="en-US" sz="28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월 </a:t>
                      </a:r>
                      <a:r>
                        <a:rPr lang="en-US" altLang="ko-KR" sz="28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17</a:t>
                      </a:r>
                      <a:r>
                        <a:rPr lang="ko-KR" altLang="en-US" sz="28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일 </a:t>
                      </a:r>
                      <a:r>
                        <a:rPr lang="en-US" altLang="ko-KR" sz="28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~ 21</a:t>
                      </a:r>
                      <a:r>
                        <a:rPr lang="ko-KR" altLang="en-US" sz="28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일</a:t>
                      </a:r>
                      <a:endParaRPr lang="en-US" sz="2800" dirty="0"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17</a:t>
                      </a:r>
                      <a:r>
                        <a:rPr lang="ko-KR" altLang="en-US" sz="20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일</a:t>
                      </a:r>
                      <a:endParaRPr lang="en-US" sz="2000" dirty="0"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18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일</a:t>
                      </a:r>
                      <a:endParaRPr lang="en-US" sz="2000" dirty="0">
                        <a:solidFill>
                          <a:schemeClr val="bg1"/>
                        </a:solidFill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19</a:t>
                      </a:r>
                      <a:r>
                        <a:rPr lang="ko-KR" altLang="en-US" sz="20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일</a:t>
                      </a:r>
                      <a:endParaRPr lang="en-US" sz="2000" dirty="0"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20</a:t>
                      </a:r>
                      <a:r>
                        <a:rPr lang="ko-KR" altLang="en-US" sz="20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일</a:t>
                      </a:r>
                      <a:endParaRPr lang="en-US" sz="2000" dirty="0"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21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일</a:t>
                      </a:r>
                      <a:endParaRPr lang="en-US" sz="2000" dirty="0">
                        <a:solidFill>
                          <a:schemeClr val="bg1"/>
                        </a:solidFill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290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모서리가 둥근 직사각형 26"/>
          <p:cNvSpPr/>
          <p:nvPr/>
        </p:nvSpPr>
        <p:spPr>
          <a:xfrm>
            <a:off x="3124200" y="5258254"/>
            <a:ext cx="3810000" cy="612000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프리젠테이션 6 SemiBold" pitchFamily="2" charset="-127"/>
                <a:ea typeface="프리젠테이션 6 SemiBold" pitchFamily="2" charset="-127"/>
              </a:rPr>
              <a:t>분석</a:t>
            </a:r>
            <a:r>
              <a:rPr lang="en-US" altLang="ko-KR" sz="2000" dirty="0"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2000" dirty="0">
                <a:latin typeface="프리젠테이션 6 SemiBold" pitchFamily="2" charset="-127"/>
                <a:ea typeface="프리젠테이션 6 SemiBold" pitchFamily="2" charset="-127"/>
              </a:rPr>
              <a:t>설계 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648200" y="6515100"/>
            <a:ext cx="7010400" cy="612000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프리젠테이션 6 SemiBold" pitchFamily="2" charset="-127"/>
                <a:ea typeface="프리젠테이션 6 SemiBold" pitchFamily="2" charset="-127"/>
              </a:rPr>
              <a:t>세부 기능 개발 및 단위 테스트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1750675" y="8976925"/>
            <a:ext cx="4330700" cy="612000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프리젠테이션 6 SemiBold" pitchFamily="2" charset="-127"/>
                <a:ea typeface="프리젠테이션 6 SemiBold" pitchFamily="2" charset="-127"/>
              </a:rPr>
              <a:t>전체 시스템 테스트 및 피드백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53600" y="7751989"/>
            <a:ext cx="3238500" cy="612000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프리젠테이션 6 SemiBold" pitchFamily="2" charset="-127"/>
                <a:ea typeface="프리젠테이션 6 SemiBold" pitchFamily="2" charset="-127"/>
              </a:rPr>
              <a:t>기능 통합 및 최적화</a:t>
            </a:r>
            <a:endParaRPr lang="ko-KR" altLang="en-US" sz="20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33A1B80E-500F-3B10-8594-582EA9B04EFE}"/>
              </a:ext>
            </a:extLst>
          </p:cNvPr>
          <p:cNvSpPr txBox="1"/>
          <p:nvPr/>
        </p:nvSpPr>
        <p:spPr>
          <a:xfrm>
            <a:off x="609600" y="457200"/>
            <a:ext cx="327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조</a:t>
            </a: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스켈레톤</a:t>
            </a:r>
            <a:endParaRPr lang="ko-KR" sz="22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6F647C90-EBA4-21C1-F2F7-A2A30A5D775B}"/>
              </a:ext>
            </a:extLst>
          </p:cNvPr>
          <p:cNvSpPr txBox="1"/>
          <p:nvPr/>
        </p:nvSpPr>
        <p:spPr>
          <a:xfrm>
            <a:off x="15049500" y="4826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Team Project</a:t>
            </a:r>
          </a:p>
        </p:txBody>
      </p:sp>
    </p:spTree>
    <p:extLst>
      <p:ext uri="{BB962C8B-B14F-4D97-AF65-F5344CB8AC3E}">
        <p14:creationId xmlns:p14="http://schemas.microsoft.com/office/powerpoint/2010/main" val="2891874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88100" y="1612900"/>
            <a:ext cx="5511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개발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원칙</a:t>
            </a:r>
            <a:endParaRPr lang="ko-KR" sz="7200" b="0" i="0" u="none" strike="noStrike" spc="-100" dirty="0">
              <a:solidFill>
                <a:srgbClr val="70E89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FFC30C-4EF0-9085-6632-ECF2A4A3EDF0}"/>
              </a:ext>
            </a:extLst>
          </p:cNvPr>
          <p:cNvSpPr txBox="1"/>
          <p:nvPr/>
        </p:nvSpPr>
        <p:spPr>
          <a:xfrm>
            <a:off x="1297214" y="5673281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2. 일관된 코딩 컨벤션: </a:t>
            </a:r>
            <a:r>
              <a:rPr lang="ko-KR" altLang="en-US" sz="32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camelCase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표기법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149691-73E9-1F72-A901-A83FBD829264}"/>
              </a:ext>
            </a:extLst>
          </p:cNvPr>
          <p:cNvSpPr txBox="1"/>
          <p:nvPr/>
        </p:nvSpPr>
        <p:spPr>
          <a:xfrm>
            <a:off x="1297214" y="714458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안정성 확보</a:t>
            </a:r>
            <a:r>
              <a:rPr lang="en-US" altLang="ko-KR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예외 처리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C2BBD-2BBA-603C-05EB-7514FF6BF076}"/>
              </a:ext>
            </a:extLst>
          </p:cNvPr>
          <p:cNvSpPr txBox="1"/>
          <p:nvPr/>
        </p:nvSpPr>
        <p:spPr>
          <a:xfrm>
            <a:off x="1282700" y="861588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코드 간결화</a:t>
            </a:r>
            <a:r>
              <a:rPr lang="en-US" altLang="ko-KR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공통 기능 모듈화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48B79F-7A4A-5E76-5A34-499080340229}"/>
              </a:ext>
            </a:extLst>
          </p:cNvPr>
          <p:cNvSpPr txBox="1"/>
          <p:nvPr/>
        </p:nvSpPr>
        <p:spPr>
          <a:xfrm>
            <a:off x="1282700" y="420197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명확한 클래스 기능 분담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B19D74A2-D2BA-A10C-2802-B09DEFCC32BA}"/>
              </a:ext>
            </a:extLst>
          </p:cNvPr>
          <p:cNvSpPr txBox="1"/>
          <p:nvPr/>
        </p:nvSpPr>
        <p:spPr>
          <a:xfrm>
            <a:off x="609600" y="457200"/>
            <a:ext cx="327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조</a:t>
            </a: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스켈레톤</a:t>
            </a:r>
            <a:endParaRPr lang="ko-KR" sz="22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C390EE-26DA-3AB7-FC35-720B5839D14A}"/>
              </a:ext>
            </a:extLst>
          </p:cNvPr>
          <p:cNvSpPr txBox="1"/>
          <p:nvPr/>
        </p:nvSpPr>
        <p:spPr>
          <a:xfrm>
            <a:off x="15049500" y="4826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Team Project</a:t>
            </a:r>
          </a:p>
        </p:txBody>
      </p:sp>
    </p:spTree>
    <p:extLst>
      <p:ext uri="{BB962C8B-B14F-4D97-AF65-F5344CB8AC3E}">
        <p14:creationId xmlns:p14="http://schemas.microsoft.com/office/powerpoint/2010/main" val="2801013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BE539E-2ABA-C434-9304-1A1D571F3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D8DDBDB-F261-584D-3198-99A8BEE8D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E9B29F7-F851-4701-AEEC-153EDE093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71FFE1C-E828-92F8-5CD1-5C6540AD9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3E5A17-D1FC-C00E-BAEF-6AD1F9D1A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01187075-D42D-07FA-1505-A3893DCFDEC3}"/>
              </a:ext>
            </a:extLst>
          </p:cNvPr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A24FD3B-A712-FEFC-5A8B-F0D9FC299034}"/>
              </a:ext>
            </a:extLst>
          </p:cNvPr>
          <p:cNvSpPr txBox="1"/>
          <p:nvPr/>
        </p:nvSpPr>
        <p:spPr>
          <a:xfrm>
            <a:off x="6388100" y="1612900"/>
            <a:ext cx="5511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개발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원칙</a:t>
            </a:r>
            <a:endParaRPr lang="ko-KR" sz="7200" b="0" i="0" u="none" strike="noStrike" spc="-100" dirty="0">
              <a:solidFill>
                <a:srgbClr val="70E89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475673B-94CF-2CFB-64FA-081B8424588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6ABE73E-CE7F-C517-F4A9-446F4A27C3B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718DBB75-B64A-8A3F-7695-BA5D73EC0D4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FFA4499F-71E2-7E0F-9184-33885A65753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F8B877-0999-A019-5A3A-8118A58EDE51}"/>
              </a:ext>
            </a:extLst>
          </p:cNvPr>
          <p:cNvSpPr txBox="1"/>
          <p:nvPr/>
        </p:nvSpPr>
        <p:spPr>
          <a:xfrm>
            <a:off x="1297214" y="5673281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2. 일관된 코딩 컨벤션: </a:t>
            </a:r>
            <a:r>
              <a:rPr lang="ko-KR" altLang="en-US" sz="3200" dirty="0" err="1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camelCase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 표기법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07AEDB-6B6E-444F-2AA7-F5DCE4414425}"/>
              </a:ext>
            </a:extLst>
          </p:cNvPr>
          <p:cNvSpPr txBox="1"/>
          <p:nvPr/>
        </p:nvSpPr>
        <p:spPr>
          <a:xfrm>
            <a:off x="1297214" y="714458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시스템 안정성 확보</a:t>
            </a:r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예외 처리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6479E2-5873-A05D-DF3F-9DD24D74EE45}"/>
              </a:ext>
            </a:extLst>
          </p:cNvPr>
          <p:cNvSpPr txBox="1"/>
          <p:nvPr/>
        </p:nvSpPr>
        <p:spPr>
          <a:xfrm>
            <a:off x="1282700" y="861588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4.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코드 간결화</a:t>
            </a:r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공통 기능 모듈화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46BD68-B262-1582-6110-98DB90D820EF}"/>
              </a:ext>
            </a:extLst>
          </p:cNvPr>
          <p:cNvSpPr/>
          <p:nvPr/>
        </p:nvSpPr>
        <p:spPr>
          <a:xfrm>
            <a:off x="7848600" y="3924300"/>
            <a:ext cx="9116786" cy="60452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A3CA7DB-1F5E-DEA9-56A5-3708648DD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6722" y="4142607"/>
            <a:ext cx="4544656" cy="57318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052DDAC-54D3-2C52-977C-662CFE8253F4}"/>
              </a:ext>
            </a:extLst>
          </p:cNvPr>
          <p:cNvSpPr txBox="1"/>
          <p:nvPr/>
        </p:nvSpPr>
        <p:spPr>
          <a:xfrm>
            <a:off x="11525387" y="7560585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프로그램 실행 </a:t>
            </a:r>
            <a:r>
              <a:rPr lang="ko-KR" altLang="en-US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메인</a:t>
            </a:r>
            <a:r>
              <a:rPr lang="en-US" altLang="ko-KR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class</a:t>
            </a:r>
            <a:endParaRPr lang="en-US" altLang="ko-KR" sz="18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D3DD09-89F1-DC61-73C1-AAC80A602D00}"/>
              </a:ext>
            </a:extLst>
          </p:cNvPr>
          <p:cNvSpPr txBox="1"/>
          <p:nvPr/>
        </p:nvSpPr>
        <p:spPr>
          <a:xfrm>
            <a:off x="11519944" y="8532031"/>
            <a:ext cx="3688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시스템 초기 설정</a:t>
            </a:r>
            <a:r>
              <a:rPr lang="en-US" altLang="ko-KR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메뉴 인터페이스 </a:t>
            </a:r>
            <a:r>
              <a:rPr lang="ko-KR" altLang="en-US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관리</a:t>
            </a:r>
            <a:endParaRPr lang="en-US" altLang="ko-KR" sz="18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7CAB05-7FCA-9561-D2E6-6248D5D0AB3A}"/>
              </a:ext>
            </a:extLst>
          </p:cNvPr>
          <p:cNvSpPr txBox="1"/>
          <p:nvPr/>
        </p:nvSpPr>
        <p:spPr>
          <a:xfrm>
            <a:off x="11525386" y="7877394"/>
            <a:ext cx="3118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DB</a:t>
            </a:r>
            <a:r>
              <a:rPr lang="ko-KR" altLang="en-US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를 사용한</a:t>
            </a:r>
            <a:r>
              <a:rPr lang="ko-KR" altLang="en-US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각 기능 관리</a:t>
            </a:r>
            <a:endParaRPr lang="en-US" altLang="ko-KR" sz="18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13EAB2-ACF0-0EF1-3BA8-8298DCA6491E}"/>
              </a:ext>
            </a:extLst>
          </p:cNvPr>
          <p:cNvSpPr txBox="1"/>
          <p:nvPr/>
        </p:nvSpPr>
        <p:spPr>
          <a:xfrm>
            <a:off x="11519944" y="8859985"/>
            <a:ext cx="3688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통계 데이터 정보 저장 관리</a:t>
            </a:r>
            <a:endParaRPr lang="en-US" altLang="ko-KR" sz="18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FA8AF1-C121-A96C-AD83-2502BFC25DE5}"/>
              </a:ext>
            </a:extLst>
          </p:cNvPr>
          <p:cNvSpPr txBox="1"/>
          <p:nvPr/>
        </p:nvSpPr>
        <p:spPr>
          <a:xfrm>
            <a:off x="11519944" y="8210285"/>
            <a:ext cx="3688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직원 정보 저장 관리</a:t>
            </a:r>
            <a:endParaRPr lang="en-US" altLang="ko-KR" sz="18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067ED0-08B4-A176-3AC2-2B2EF7C27DA7}"/>
              </a:ext>
            </a:extLst>
          </p:cNvPr>
          <p:cNvSpPr txBox="1"/>
          <p:nvPr/>
        </p:nvSpPr>
        <p:spPr>
          <a:xfrm>
            <a:off x="11525386" y="6855621"/>
            <a:ext cx="2966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properties file </a:t>
            </a:r>
            <a:r>
              <a:rPr lang="en-US" altLang="ko-KR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value </a:t>
            </a:r>
            <a:r>
              <a:rPr lang="ko-KR" altLang="en-US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반환</a:t>
            </a:r>
            <a:r>
              <a:rPr lang="en-US" altLang="ko-KR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989F80-FFC0-CBF4-BA49-52634DE8F723}"/>
              </a:ext>
            </a:extLst>
          </p:cNvPr>
          <p:cNvSpPr txBox="1"/>
          <p:nvPr/>
        </p:nvSpPr>
        <p:spPr>
          <a:xfrm>
            <a:off x="11525386" y="6522730"/>
            <a:ext cx="2813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en-US" altLang="ko-KR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SQL</a:t>
            </a:r>
            <a:r>
              <a:rPr lang="ko-KR" altLang="en-US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실행 결과 리스트 생성</a:t>
            </a:r>
            <a:endParaRPr lang="en-US" altLang="ko-KR" sz="18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2BA927-C92F-E924-E9FA-0A8D1B78372D}"/>
              </a:ext>
            </a:extLst>
          </p:cNvPr>
          <p:cNvSpPr txBox="1"/>
          <p:nvPr/>
        </p:nvSpPr>
        <p:spPr>
          <a:xfrm>
            <a:off x="11525387" y="7208389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DB</a:t>
            </a:r>
            <a:r>
              <a:rPr lang="ko-KR" altLang="en-US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연결</a:t>
            </a:r>
            <a:r>
              <a:rPr lang="en-US" altLang="ko-KR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종료 기능 관리</a:t>
            </a:r>
            <a:endParaRPr lang="en-US" altLang="ko-KR" sz="18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42A2AE-DD35-D1A9-7BAF-174663D3DC47}"/>
              </a:ext>
            </a:extLst>
          </p:cNvPr>
          <p:cNvSpPr txBox="1"/>
          <p:nvPr/>
        </p:nvSpPr>
        <p:spPr>
          <a:xfrm>
            <a:off x="12302218" y="5658889"/>
            <a:ext cx="2813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]-</a:t>
            </a:r>
            <a:r>
              <a:rPr lang="en-US" altLang="ko-KR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Costom</a:t>
            </a:r>
            <a:r>
              <a:rPr lang="en-US" altLang="ko-KR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Exception</a:t>
            </a:r>
            <a:endParaRPr lang="en-US" altLang="ko-KR" sz="18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3988DC-2A82-BDF7-0ABD-61D202CB1FAC}"/>
              </a:ext>
            </a:extLst>
          </p:cNvPr>
          <p:cNvSpPr txBox="1"/>
          <p:nvPr/>
        </p:nvSpPr>
        <p:spPr>
          <a:xfrm>
            <a:off x="1282700" y="420197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담당 기능에 따른 클래스 분리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F9F2B9-0863-39B8-77DE-6999850836DA}"/>
              </a:ext>
            </a:extLst>
          </p:cNvPr>
          <p:cNvSpPr txBox="1"/>
          <p:nvPr/>
        </p:nvSpPr>
        <p:spPr>
          <a:xfrm>
            <a:off x="12932364" y="4369824"/>
            <a:ext cx="3828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클래스마다 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명확한 책임(SRP)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을 갖도록 분리하여 유지보수성과 재사용성 강화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5E2E81CB-2A7C-5C56-BBB6-E1199DCF1416}"/>
              </a:ext>
            </a:extLst>
          </p:cNvPr>
          <p:cNvSpPr txBox="1"/>
          <p:nvPr/>
        </p:nvSpPr>
        <p:spPr>
          <a:xfrm>
            <a:off x="609600" y="457200"/>
            <a:ext cx="327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조</a:t>
            </a: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스켈레톤</a:t>
            </a:r>
            <a:endParaRPr lang="ko-KR" sz="22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1CDF7-D075-D2DA-54CF-6D43CE1EB807}"/>
              </a:ext>
            </a:extLst>
          </p:cNvPr>
          <p:cNvSpPr txBox="1"/>
          <p:nvPr/>
        </p:nvSpPr>
        <p:spPr>
          <a:xfrm>
            <a:off x="15049500" y="4826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Team Project</a:t>
            </a:r>
          </a:p>
        </p:txBody>
      </p:sp>
    </p:spTree>
    <p:extLst>
      <p:ext uri="{BB962C8B-B14F-4D97-AF65-F5344CB8AC3E}">
        <p14:creationId xmlns:p14="http://schemas.microsoft.com/office/powerpoint/2010/main" val="3191141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CF1831-BA5E-B7E9-42F1-608416037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E36366-F632-ADE5-107D-BBBCC3D94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2FA0FCB-BA9A-FB76-4387-D758DDFF7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FAFADC5-3A49-8A1C-5B97-0C20747E4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5B2E3EC-831A-F486-9705-9335884D3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040110CC-0C20-C67D-26B0-FF772DCE5038}"/>
              </a:ext>
            </a:extLst>
          </p:cNvPr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3E7069D-D856-F5D3-75DB-7D3B897EB6BE}"/>
              </a:ext>
            </a:extLst>
          </p:cNvPr>
          <p:cNvSpPr txBox="1"/>
          <p:nvPr/>
        </p:nvSpPr>
        <p:spPr>
          <a:xfrm>
            <a:off x="6388100" y="1612900"/>
            <a:ext cx="5511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개발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원칙</a:t>
            </a:r>
            <a:endParaRPr lang="ko-KR" sz="7200" b="0" i="0" u="none" strike="noStrike" spc="-100" dirty="0">
              <a:solidFill>
                <a:srgbClr val="70E89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C1789AE-568C-CAC6-0B91-0F73F3249AC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6A8BB0A2-66FA-A052-683D-9AAC2C71B5B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664AFBD-31C7-98B7-A85A-7A5213C7E79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9B38679-32F4-FC93-4BB7-3F1D24B1057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2DA88F-3461-F46B-FD02-27F9322EB5B7}"/>
              </a:ext>
            </a:extLst>
          </p:cNvPr>
          <p:cNvSpPr txBox="1"/>
          <p:nvPr/>
        </p:nvSpPr>
        <p:spPr>
          <a:xfrm>
            <a:off x="1297214" y="5673281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2. 일관된 코딩 컨벤션: </a:t>
            </a:r>
            <a:r>
              <a:rPr lang="ko-KR" altLang="en-US" sz="32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camelCase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표기법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CE8C79-345F-3071-04DF-8A87DDBE25EC}"/>
              </a:ext>
            </a:extLst>
          </p:cNvPr>
          <p:cNvSpPr txBox="1"/>
          <p:nvPr/>
        </p:nvSpPr>
        <p:spPr>
          <a:xfrm>
            <a:off x="1297214" y="714458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시스템 안정성 확보</a:t>
            </a:r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예외 처리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AD50D-A1CF-E33D-618D-C4FA4B059414}"/>
              </a:ext>
            </a:extLst>
          </p:cNvPr>
          <p:cNvSpPr txBox="1"/>
          <p:nvPr/>
        </p:nvSpPr>
        <p:spPr>
          <a:xfrm>
            <a:off x="1282700" y="861588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4.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코드 간결화</a:t>
            </a:r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공통 기능 모듈화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61E813-44EE-666B-19A8-2C3AD8C63719}"/>
              </a:ext>
            </a:extLst>
          </p:cNvPr>
          <p:cNvSpPr/>
          <p:nvPr/>
        </p:nvSpPr>
        <p:spPr>
          <a:xfrm>
            <a:off x="7848600" y="3924300"/>
            <a:ext cx="9116786" cy="60452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5EC5C8-CA83-5B95-7FC1-524DFA85C515}"/>
              </a:ext>
            </a:extLst>
          </p:cNvPr>
          <p:cNvSpPr txBox="1"/>
          <p:nvPr/>
        </p:nvSpPr>
        <p:spPr>
          <a:xfrm>
            <a:off x="1282700" y="420197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담당 기능에 따른 클래스 분리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C63F43-39F2-95BE-54D7-E5C0E873AD9E}"/>
              </a:ext>
            </a:extLst>
          </p:cNvPr>
          <p:cNvSpPr txBox="1"/>
          <p:nvPr/>
        </p:nvSpPr>
        <p:spPr>
          <a:xfrm>
            <a:off x="7958818" y="4310342"/>
            <a:ext cx="9144000" cy="394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2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sz="24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변수명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및 </a:t>
            </a:r>
            <a:r>
              <a:rPr lang="ko-KR" altLang="en-US" sz="24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메서드명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모두 </a:t>
            </a:r>
            <a:r>
              <a:rPr lang="ko-KR" altLang="en-US" sz="24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camelCase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적용</a:t>
            </a:r>
          </a:p>
          <a:p>
            <a:pPr>
              <a:lnSpc>
                <a:spcPct val="132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 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ex)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‘</a:t>
            </a:r>
            <a:r>
              <a:rPr lang="ko-KR" altLang="en-US" sz="24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findEmpInfoByEmpName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()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‘</a:t>
            </a:r>
            <a:r>
              <a:rPr lang="ko-KR" altLang="en-US" sz="24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executeQuery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()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‘</a:t>
            </a:r>
            <a:r>
              <a:rPr lang="ko-KR" altLang="en-US" sz="24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hireDate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’’</a:t>
            </a:r>
          </a:p>
          <a:p>
            <a:pPr>
              <a:lnSpc>
                <a:spcPct val="132000"/>
              </a:lnSpc>
            </a:pPr>
            <a:endParaRPr lang="ko-KR" altLang="en-US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>
              <a:lnSpc>
                <a:spcPct val="132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변수명은 해당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변수의 역할을 명확히 표현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하고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메서드명은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동작이나 목적이   </a:t>
            </a:r>
            <a:endParaRPr lang="en-US" altLang="ko-KR" sz="2400" dirty="0">
              <a:solidFill>
                <a:schemeClr val="accent2">
                  <a:lumMod val="40000"/>
                  <a:lumOff val="6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>
              <a:lnSpc>
                <a:spcPct val="132000"/>
              </a:lnSpc>
            </a:pPr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 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드러나도록 작성</a:t>
            </a:r>
            <a:endParaRPr lang="en-US" altLang="ko-KR" sz="2400" dirty="0">
              <a:solidFill>
                <a:schemeClr val="accent2">
                  <a:lumMod val="40000"/>
                  <a:lumOff val="6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>
              <a:lnSpc>
                <a:spcPct val="132000"/>
              </a:lnSpc>
            </a:pPr>
            <a:endParaRPr lang="ko-KR" altLang="en-US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>
              <a:lnSpc>
                <a:spcPct val="132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camelCase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를 사용하면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코드의 가독성이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높아지고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협업 시 명명 규칙으로 인한 </a:t>
            </a:r>
            <a:endParaRPr lang="en-US" altLang="ko-KR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>
              <a:lnSpc>
                <a:spcPct val="132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 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혼선을 줄일 수 있음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D66C7A-A70E-EC7C-8F11-5556EE85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80" b="94922" l="5029" r="95690">
                        <a14:foregroundMark x1="78879" y1="9180" x2="76868" y2="14453"/>
                        <a14:foregroundMark x1="92385" y1="21289" x2="91236" y2="26758"/>
                        <a14:foregroundMark x1="95977" y1="21289" x2="95402" y2="26758"/>
                        <a14:foregroundMark x1="52730" y1="79492" x2="51149" y2="90039"/>
                        <a14:foregroundMark x1="56322" y1="85352" x2="53592" y2="94531"/>
                        <a14:foregroundMark x1="53592" y1="94531" x2="52874" y2="94922"/>
                        <a14:foregroundMark x1="14799" y1="82422" x2="12931" y2="89648"/>
                        <a14:foregroundMark x1="5029" y1="58789" x2="5029" y2="58789"/>
                        <a14:foregroundMark x1="11207" y1="94531" x2="11207" y2="94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8550" y="8153407"/>
            <a:ext cx="2578100" cy="189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5AFDA5F2-37B0-F4FE-6556-3AC1BB2BA068}"/>
              </a:ext>
            </a:extLst>
          </p:cNvPr>
          <p:cNvSpPr txBox="1"/>
          <p:nvPr/>
        </p:nvSpPr>
        <p:spPr>
          <a:xfrm>
            <a:off x="609600" y="457200"/>
            <a:ext cx="327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조</a:t>
            </a:r>
            <a:r>
              <a:rPr 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스켈레톤</a:t>
            </a:r>
            <a:endParaRPr lang="ko-KR" sz="22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76364AFA-28E3-66CA-289B-ECD146DB442F}"/>
              </a:ext>
            </a:extLst>
          </p:cNvPr>
          <p:cNvSpPr txBox="1"/>
          <p:nvPr/>
        </p:nvSpPr>
        <p:spPr>
          <a:xfrm>
            <a:off x="15049500" y="4826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Team Project</a:t>
            </a:r>
          </a:p>
        </p:txBody>
      </p:sp>
    </p:spTree>
    <p:extLst>
      <p:ext uri="{BB962C8B-B14F-4D97-AF65-F5344CB8AC3E}">
        <p14:creationId xmlns:p14="http://schemas.microsoft.com/office/powerpoint/2010/main" val="1963289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1100</Words>
  <Application>Microsoft Office PowerPoint</Application>
  <PresentationFormat>사용자 지정</PresentationFormat>
  <Paragraphs>247</Paragraphs>
  <Slides>16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맑은 고딕</vt:lpstr>
      <vt:lpstr>Pretendard SemiBold</vt:lpstr>
      <vt:lpstr>Pretendard Regular</vt:lpstr>
      <vt:lpstr>Calibri</vt:lpstr>
      <vt:lpstr>Pretendard Bold</vt:lpstr>
      <vt:lpstr>프리젠테이션 5 Medium</vt:lpstr>
      <vt:lpstr>Arial</vt:lpstr>
      <vt:lpstr>프리젠테이션 6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junha Kim</cp:lastModifiedBy>
  <cp:revision>12</cp:revision>
  <dcterms:created xsi:type="dcterms:W3CDTF">2006-08-16T00:00:00Z</dcterms:created>
  <dcterms:modified xsi:type="dcterms:W3CDTF">2025-08-18T12:08:59Z</dcterms:modified>
</cp:coreProperties>
</file>